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</p:sldMasterIdLst>
  <p:notesMasterIdLst>
    <p:notesMasterId r:id="rId24"/>
  </p:notesMasterIdLst>
  <p:sldIdLst>
    <p:sldId id="288" r:id="rId4"/>
    <p:sldId id="259" r:id="rId5"/>
    <p:sldId id="262" r:id="rId6"/>
    <p:sldId id="294" r:id="rId7"/>
    <p:sldId id="263" r:id="rId8"/>
    <p:sldId id="293" r:id="rId9"/>
    <p:sldId id="297" r:id="rId10"/>
    <p:sldId id="264" r:id="rId11"/>
    <p:sldId id="303" r:id="rId12"/>
    <p:sldId id="292" r:id="rId13"/>
    <p:sldId id="265" r:id="rId14"/>
    <p:sldId id="286" r:id="rId15"/>
    <p:sldId id="304" r:id="rId16"/>
    <p:sldId id="301" r:id="rId17"/>
    <p:sldId id="267" r:id="rId18"/>
    <p:sldId id="296" r:id="rId19"/>
    <p:sldId id="311" r:id="rId20"/>
    <p:sldId id="298" r:id="rId21"/>
    <p:sldId id="312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D3267AE-7021-4E87-AF86-D20CDBEC57BA}">
          <p14:sldIdLst>
            <p14:sldId id="288"/>
            <p14:sldId id="259"/>
            <p14:sldId id="262"/>
            <p14:sldId id="294"/>
            <p14:sldId id="263"/>
            <p14:sldId id="293"/>
            <p14:sldId id="297"/>
            <p14:sldId id="264"/>
            <p14:sldId id="303"/>
            <p14:sldId id="292"/>
            <p14:sldId id="265"/>
            <p14:sldId id="286"/>
            <p14:sldId id="304"/>
            <p14:sldId id="301"/>
          </p14:sldIdLst>
        </p14:section>
        <p14:section name="Part Five" id="{23F90BF9-A6BA-46FC-95E1-CF8AA91B75F6}">
          <p14:sldIdLst>
            <p14:sldId id="267"/>
            <p14:sldId id="296"/>
            <p14:sldId id="311"/>
            <p14:sldId id="298"/>
            <p14:sldId id="312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57" autoAdjust="0"/>
  </p:normalViewPr>
  <p:slideViewPr>
    <p:cSldViewPr snapToGrid="0">
      <p:cViewPr varScale="1">
        <p:scale>
          <a:sx n="77" d="100"/>
          <a:sy n="77" d="100"/>
        </p:scale>
        <p:origin x="75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BA427-E498-434B-BA63-4850A9B066F6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934D4-860E-429A-846C-EBB04694B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40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数量级：</a:t>
            </a:r>
            <a:r>
              <a:rPr lang="en-US" altLang="zh-CN" dirty="0"/>
              <a:t>order of magnitude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934D4-860E-429A-846C-EBB04694BC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46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934D4-860E-429A-846C-EBB04694BC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15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6540-3D4A-4D1B-89C3-AFCFAF39EF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8D140-4128-4A09-B9A5-AB781D513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D60840-3977-44A8-B091-C4DC8EDAF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19769-849D-4E37-A573-E9EDB7CE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FB8E-36CE-457E-9FF2-6A183E04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B58F13-FFC5-4499-A5D0-89ACF468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74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3D555-0A98-41AD-8D3D-54AD9F08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E5769B-AE63-453A-9B2E-AC5D276EB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019D6E-0E95-491D-A1F8-99C36FD1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FF7209-F803-4C5B-9B53-7B9CF3F9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DC7F9-E9EB-403D-AB92-4EBFFF80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14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BE617B-39CA-4EC4-9C9F-9725A4113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74C3B2-1716-491C-B972-D58CEC4B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009D1A-E09E-4E47-8837-4720E68B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17650-4D47-415B-8C2A-8EFA5187C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D8976D-D644-4F52-8EEE-E91244D0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153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-27998" y="6684266"/>
            <a:ext cx="12207852" cy="196846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ASUS\Desktop\PPT\06  PPT\12北京大学\北京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92" y="267513"/>
            <a:ext cx="717121" cy="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918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1A9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693700">
            <a:off x="6432728" y="-2025321"/>
            <a:ext cx="7510760" cy="6474794"/>
            <a:chOff x="3241129" y="967902"/>
            <a:chExt cx="5709753" cy="4922199"/>
          </a:xfrm>
        </p:grpSpPr>
        <p:grpSp>
          <p:nvGrpSpPr>
            <p:cNvPr id="28" name="组合 27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3241126" y="967902"/>
                <a:ext cx="5709748" cy="4922196"/>
              </a:xfrm>
              <a:prstGeom prst="triangl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/>
              <p:cNvCxnSpPr>
                <a:stCxn id="31" idx="0"/>
              </p:cNvCxnSpPr>
              <p:nvPr/>
            </p:nvCxnSpPr>
            <p:spPr>
              <a:xfrm rot="11303420" flipH="1" flipV="1">
                <a:off x="5858688" y="985310"/>
                <a:ext cx="474623" cy="32179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等腰三角形 28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 rot="2715711">
            <a:off x="-1269661" y="5733927"/>
            <a:ext cx="3282274" cy="2829546"/>
            <a:chOff x="3241129" y="967902"/>
            <a:chExt cx="5709753" cy="4922199"/>
          </a:xfrm>
        </p:grpSpPr>
        <p:grpSp>
          <p:nvGrpSpPr>
            <p:cNvPr id="43" name="组合 42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46" name="等腰三角形 45"/>
              <p:cNvSpPr/>
              <p:nvPr/>
            </p:nvSpPr>
            <p:spPr>
              <a:xfrm>
                <a:off x="3241126" y="967902"/>
                <a:ext cx="5709748" cy="4922196"/>
              </a:xfrm>
              <a:prstGeom prst="triangl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7" name="直接连接符 46"/>
              <p:cNvCxnSpPr>
                <a:stCxn id="46" idx="0"/>
              </p:cNvCxnSpPr>
              <p:nvPr/>
            </p:nvCxnSpPr>
            <p:spPr>
              <a:xfrm rot="11303420" flipH="1" flipV="1">
                <a:off x="5858688" y="985310"/>
                <a:ext cx="474623" cy="32179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等腰三角形 43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98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25602" y="652450"/>
            <a:ext cx="11340795" cy="4876549"/>
          </a:xfrm>
          <a:prstGeom prst="rect">
            <a:avLst/>
          </a:prstGeom>
          <a:noFill/>
          <a:ln w="7620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 rot="9861016" flipH="1">
            <a:off x="-2443125" y="4065941"/>
            <a:ext cx="8030020" cy="6922436"/>
            <a:chOff x="3241129" y="967902"/>
            <a:chExt cx="5709753" cy="4922199"/>
          </a:xfrm>
          <a:solidFill>
            <a:srgbClr val="E9E9E9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  <a:grpFill/>
          </p:grpSpPr>
          <p:sp>
            <p:nvSpPr>
              <p:cNvPr id="8" name="等腰三角形 7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>
                <a:stCxn id="8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grpFill/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grpFill/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grpFill/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等腰三角形 5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-15754" y="-23111"/>
            <a:ext cx="12207754" cy="361483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9861016" flipH="1">
            <a:off x="-2153422" y="4337089"/>
            <a:ext cx="7342026" cy="6329338"/>
            <a:chOff x="3241129" y="967902"/>
            <a:chExt cx="5709753" cy="4922199"/>
          </a:xfrm>
        </p:grpSpPr>
        <p:grpSp>
          <p:nvGrpSpPr>
            <p:cNvPr id="19" name="组合 1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22" name="等腰三角形 2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1A98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2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1A98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1A98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1A98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等腰三角形 1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1A9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1A9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999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1A9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693700">
            <a:off x="6432728" y="-2025321"/>
            <a:ext cx="7510760" cy="6474794"/>
            <a:chOff x="3241129" y="967902"/>
            <a:chExt cx="5709753" cy="4922199"/>
          </a:xfrm>
        </p:grpSpPr>
        <p:grpSp>
          <p:nvGrpSpPr>
            <p:cNvPr id="28" name="组合 27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3241126" y="967902"/>
                <a:ext cx="5709748" cy="4922196"/>
              </a:xfrm>
              <a:prstGeom prst="triangl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/>
              <p:cNvCxnSpPr>
                <a:stCxn id="31" idx="0"/>
              </p:cNvCxnSpPr>
              <p:nvPr/>
            </p:nvCxnSpPr>
            <p:spPr>
              <a:xfrm rot="11303420" flipH="1" flipV="1">
                <a:off x="5858688" y="985310"/>
                <a:ext cx="474623" cy="32179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等腰三角形 28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 rot="2715711">
            <a:off x="-1269661" y="5733927"/>
            <a:ext cx="3282274" cy="2829546"/>
            <a:chOff x="3241129" y="967902"/>
            <a:chExt cx="5709753" cy="4922199"/>
          </a:xfrm>
        </p:grpSpPr>
        <p:grpSp>
          <p:nvGrpSpPr>
            <p:cNvPr id="43" name="组合 42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46" name="等腰三角形 45"/>
              <p:cNvSpPr/>
              <p:nvPr/>
            </p:nvSpPr>
            <p:spPr>
              <a:xfrm>
                <a:off x="3241126" y="967902"/>
                <a:ext cx="5709748" cy="4922196"/>
              </a:xfrm>
              <a:prstGeom prst="triangl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7" name="直接连接符 46"/>
              <p:cNvCxnSpPr>
                <a:stCxn id="46" idx="0"/>
              </p:cNvCxnSpPr>
              <p:nvPr/>
            </p:nvCxnSpPr>
            <p:spPr>
              <a:xfrm rot="11303420" flipH="1" flipV="1">
                <a:off x="5858688" y="985310"/>
                <a:ext cx="474623" cy="32179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等腰三角形 43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573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-27998" y="6684266"/>
            <a:ext cx="12207852" cy="196846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ASUS\Desktop\PPT\06  PPT\12北京大学\北京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92" y="267513"/>
            <a:ext cx="717121" cy="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91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16200000">
            <a:off x="8652407" y="3330556"/>
            <a:ext cx="6881113" cy="173779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1918468" flipH="1">
            <a:off x="149489" y="1935213"/>
            <a:ext cx="6105388" cy="5263270"/>
            <a:chOff x="3241129" y="967902"/>
            <a:chExt cx="5709753" cy="4922199"/>
          </a:xfrm>
        </p:grpSpPr>
        <p:grpSp>
          <p:nvGrpSpPr>
            <p:cNvPr id="19" name="组合 1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22" name="等腰三角形 2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stCxn id="2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等腰三角形 1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3" name="Picture 2" descr="C:\Users\ASUS\Desktop\PPT\06  PPT\12北京大学\北京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92" y="267513"/>
            <a:ext cx="717121" cy="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504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1A9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rot="2835027" flipH="1">
            <a:off x="7909724" y="2222235"/>
            <a:ext cx="6126790" cy="5281720"/>
            <a:chOff x="3241129" y="967902"/>
            <a:chExt cx="5709753" cy="4922199"/>
          </a:xfrm>
        </p:grpSpPr>
        <p:grpSp>
          <p:nvGrpSpPr>
            <p:cNvPr id="5" name="组合 4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8" name="等腰三角形 7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noFill/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>
                <a:stCxn id="8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等腰三角形 5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1840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6200000">
            <a:off x="8652407" y="3330556"/>
            <a:ext cx="6881113" cy="173779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 userDrawn="1"/>
        </p:nvGrpSpPr>
        <p:grpSpPr>
          <a:xfrm rot="919184">
            <a:off x="8321907" y="3118231"/>
            <a:ext cx="5144678" cy="5967820"/>
            <a:chOff x="9070882" y="2865798"/>
            <a:chExt cx="6044162" cy="7011222"/>
          </a:xfrm>
        </p:grpSpPr>
        <p:grpSp>
          <p:nvGrpSpPr>
            <p:cNvPr id="37" name="组合 36"/>
            <p:cNvGrpSpPr/>
            <p:nvPr userDrawn="1"/>
          </p:nvGrpSpPr>
          <p:grpSpPr>
            <a:xfrm rot="14089817" flipH="1">
              <a:off x="8587352" y="3349328"/>
              <a:ext cx="7011222" cy="6044162"/>
              <a:chOff x="3241129" y="967902"/>
              <a:chExt cx="5709753" cy="4922199"/>
            </a:xfrm>
            <a:solidFill>
              <a:srgbClr val="E9E9E9"/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3241129" y="967902"/>
                <a:ext cx="5709753" cy="4922199"/>
                <a:chOff x="3241126" y="967902"/>
                <a:chExt cx="5709748" cy="4922199"/>
              </a:xfrm>
              <a:grpFill/>
            </p:grpSpPr>
            <p:sp>
              <p:nvSpPr>
                <p:cNvPr id="49" name="等腰三角形 48"/>
                <p:cNvSpPr/>
                <p:nvPr/>
              </p:nvSpPr>
              <p:spPr>
                <a:xfrm>
                  <a:off x="3241126" y="967902"/>
                  <a:ext cx="5709747" cy="4922196"/>
                </a:xfrm>
                <a:prstGeom prst="triangle">
                  <a:avLst/>
                </a:prstGeom>
                <a:grpFill/>
                <a:ln w="57150">
                  <a:solidFill>
                    <a:srgbClr val="E9E9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0" name="直接连接符 49"/>
                <p:cNvCxnSpPr>
                  <a:stCxn id="49" idx="0"/>
                </p:cNvCxnSpPr>
                <p:nvPr/>
              </p:nvCxnSpPr>
              <p:spPr>
                <a:xfrm rot="11303420" flipH="1" flipV="1">
                  <a:off x="5858688" y="985309"/>
                  <a:ext cx="474623" cy="3217900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 flipH="1" flipV="1">
                  <a:off x="6093606" y="4240456"/>
                  <a:ext cx="2857268" cy="1649645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241127" y="4236312"/>
                  <a:ext cx="2864445" cy="1653789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等腰三角形 46"/>
              <p:cNvSpPr/>
              <p:nvPr/>
            </p:nvSpPr>
            <p:spPr>
              <a:xfrm>
                <a:off x="5353054" y="4334047"/>
                <a:ext cx="1485901" cy="451940"/>
              </a:xfrm>
              <a:prstGeom prst="triangle">
                <a:avLst/>
              </a:prstGeom>
              <a:grpFill/>
              <a:ln>
                <a:solidFill>
                  <a:srgbClr val="E9E9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等腰三角形 16"/>
              <p:cNvSpPr/>
              <p:nvPr/>
            </p:nvSpPr>
            <p:spPr>
              <a:xfrm rot="16200000">
                <a:off x="5407214" y="1449360"/>
                <a:ext cx="742950" cy="451940"/>
              </a:xfrm>
              <a:custGeom>
                <a:avLst/>
                <a:gdLst>
                  <a:gd name="connsiteX0" fmla="*/ 0 w 1485900"/>
                  <a:gd name="connsiteY0" fmla="*/ 451940 h 451940"/>
                  <a:gd name="connsiteX1" fmla="*/ 742950 w 1485900"/>
                  <a:gd name="connsiteY1" fmla="*/ 0 h 451940"/>
                  <a:gd name="connsiteX2" fmla="*/ 1485900 w 1485900"/>
                  <a:gd name="connsiteY2" fmla="*/ 451940 h 451940"/>
                  <a:gd name="connsiteX3" fmla="*/ 0 w 1485900"/>
                  <a:gd name="connsiteY3" fmla="*/ 451940 h 451940"/>
                  <a:gd name="connsiteX0-1" fmla="*/ 123324 w 742950"/>
                  <a:gd name="connsiteY0-2" fmla="*/ 432689 h 451940"/>
                  <a:gd name="connsiteX1-3" fmla="*/ 0 w 742950"/>
                  <a:gd name="connsiteY1-4" fmla="*/ 0 h 451940"/>
                  <a:gd name="connsiteX2-5" fmla="*/ 742950 w 742950"/>
                  <a:gd name="connsiteY2-6" fmla="*/ 451940 h 451940"/>
                  <a:gd name="connsiteX3-7" fmla="*/ 123324 w 742950"/>
                  <a:gd name="connsiteY3-8" fmla="*/ 432689 h 4519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42950" h="451940">
                    <a:moveTo>
                      <a:pt x="123324" y="432689"/>
                    </a:moveTo>
                    <a:lnTo>
                      <a:pt x="0" y="0"/>
                    </a:lnTo>
                    <a:lnTo>
                      <a:pt x="742950" y="451940"/>
                    </a:lnTo>
                    <a:lnTo>
                      <a:pt x="123324" y="432689"/>
                    </a:lnTo>
                    <a:close/>
                  </a:path>
                </a:pathLst>
              </a:custGeom>
              <a:grpFill/>
              <a:ln>
                <a:solidFill>
                  <a:srgbClr val="E9E9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 rot="14089817" flipH="1">
              <a:off x="9139304" y="3647796"/>
              <a:ext cx="6105388" cy="5263270"/>
              <a:chOff x="3241129" y="967902"/>
              <a:chExt cx="5709753" cy="492219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3241129" y="967902"/>
                <a:ext cx="5709753" cy="4922199"/>
                <a:chOff x="3241126" y="967902"/>
                <a:chExt cx="5709748" cy="4922199"/>
              </a:xfrm>
            </p:grpSpPr>
            <p:sp>
              <p:nvSpPr>
                <p:cNvPr id="42" name="等腰三角形 41"/>
                <p:cNvSpPr/>
                <p:nvPr/>
              </p:nvSpPr>
              <p:spPr>
                <a:xfrm>
                  <a:off x="3241126" y="967902"/>
                  <a:ext cx="5709747" cy="4922196"/>
                </a:xfrm>
                <a:prstGeom prst="triangle">
                  <a:avLst/>
                </a:prstGeom>
                <a:solidFill>
                  <a:srgbClr val="E9E9E9"/>
                </a:solidFill>
                <a:ln w="57150">
                  <a:solidFill>
                    <a:srgbClr val="A1D3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接连接符 42"/>
                <p:cNvCxnSpPr>
                  <a:stCxn id="42" idx="0"/>
                </p:cNvCxnSpPr>
                <p:nvPr/>
              </p:nvCxnSpPr>
              <p:spPr>
                <a:xfrm rot="11303420" flipH="1" flipV="1">
                  <a:off x="5858688" y="985309"/>
                  <a:ext cx="474623" cy="3217900"/>
                </a:xfrm>
                <a:prstGeom prst="line">
                  <a:avLst/>
                </a:prstGeom>
                <a:ln w="76200">
                  <a:solidFill>
                    <a:srgbClr val="A1D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6093606" y="4240456"/>
                  <a:ext cx="2857268" cy="1649645"/>
                </a:xfrm>
                <a:prstGeom prst="line">
                  <a:avLst/>
                </a:prstGeom>
                <a:ln w="76200">
                  <a:solidFill>
                    <a:srgbClr val="A1D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 flipV="1">
                  <a:off x="3241127" y="4236312"/>
                  <a:ext cx="2864445" cy="1653789"/>
                </a:xfrm>
                <a:prstGeom prst="line">
                  <a:avLst/>
                </a:prstGeom>
                <a:ln w="76200">
                  <a:solidFill>
                    <a:srgbClr val="A1D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等腰三角形 39"/>
              <p:cNvSpPr/>
              <p:nvPr/>
            </p:nvSpPr>
            <p:spPr>
              <a:xfrm>
                <a:off x="5353054" y="4334047"/>
                <a:ext cx="1485901" cy="451940"/>
              </a:xfrm>
              <a:prstGeom prst="triangle">
                <a:avLst/>
              </a:prstGeom>
              <a:solidFill>
                <a:srgbClr val="A1D3D0"/>
              </a:solidFill>
              <a:ln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等腰三角形 16"/>
              <p:cNvSpPr/>
              <p:nvPr/>
            </p:nvSpPr>
            <p:spPr>
              <a:xfrm rot="16200000">
                <a:off x="5407214" y="1449360"/>
                <a:ext cx="742950" cy="451940"/>
              </a:xfrm>
              <a:custGeom>
                <a:avLst/>
                <a:gdLst>
                  <a:gd name="connsiteX0" fmla="*/ 0 w 1485900"/>
                  <a:gd name="connsiteY0" fmla="*/ 451940 h 451940"/>
                  <a:gd name="connsiteX1" fmla="*/ 742950 w 1485900"/>
                  <a:gd name="connsiteY1" fmla="*/ 0 h 451940"/>
                  <a:gd name="connsiteX2" fmla="*/ 1485900 w 1485900"/>
                  <a:gd name="connsiteY2" fmla="*/ 451940 h 451940"/>
                  <a:gd name="connsiteX3" fmla="*/ 0 w 1485900"/>
                  <a:gd name="connsiteY3" fmla="*/ 451940 h 451940"/>
                  <a:gd name="connsiteX0-1" fmla="*/ 123324 w 742950"/>
                  <a:gd name="connsiteY0-2" fmla="*/ 432689 h 451940"/>
                  <a:gd name="connsiteX1-3" fmla="*/ 0 w 742950"/>
                  <a:gd name="connsiteY1-4" fmla="*/ 0 h 451940"/>
                  <a:gd name="connsiteX2-5" fmla="*/ 742950 w 742950"/>
                  <a:gd name="connsiteY2-6" fmla="*/ 451940 h 451940"/>
                  <a:gd name="connsiteX3-7" fmla="*/ 123324 w 742950"/>
                  <a:gd name="connsiteY3-8" fmla="*/ 432689 h 4519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42950" h="451940">
                    <a:moveTo>
                      <a:pt x="123324" y="432689"/>
                    </a:moveTo>
                    <a:lnTo>
                      <a:pt x="0" y="0"/>
                    </a:lnTo>
                    <a:lnTo>
                      <a:pt x="742950" y="451940"/>
                    </a:lnTo>
                    <a:lnTo>
                      <a:pt x="123324" y="432689"/>
                    </a:lnTo>
                    <a:close/>
                  </a:path>
                </a:pathLst>
              </a:custGeom>
              <a:solidFill>
                <a:srgbClr val="A1D3D0"/>
              </a:solidFill>
              <a:ln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21" name="Picture 2" descr="C:\Users\ASUS\Desktop\PPT\06  PPT\12北京大学\北京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92" y="267513"/>
            <a:ext cx="717121" cy="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0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B5E0A-FC76-4011-A09E-629D50652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FB57A-1865-45A2-B53C-DF7AD45D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CBBE9F-982D-45E9-81A7-DA51BC30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BD53A2-B83D-45A5-B6FA-E41920D21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3339E-76BA-49CA-AADB-A492DFDB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361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15754" y="1968500"/>
            <a:ext cx="12207754" cy="4889500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2" descr="C:\Users\ASUS\Desktop\PPT\06  PPT\12北京大学\北京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92" y="267513"/>
            <a:ext cx="717121" cy="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387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20443394" flipH="1">
            <a:off x="10270041" y="6281722"/>
            <a:ext cx="1340530" cy="1155630"/>
            <a:chOff x="3241129" y="967902"/>
            <a:chExt cx="5709753" cy="4922199"/>
          </a:xfrm>
        </p:grpSpPr>
        <p:grpSp>
          <p:nvGrpSpPr>
            <p:cNvPr id="19" name="组合 1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22" name="等腰三角形 2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stCxn id="2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等腰三角形 1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 rot="10112288" flipH="1">
            <a:off x="7888544" y="6369972"/>
            <a:ext cx="2624388" cy="2262404"/>
            <a:chOff x="3241129" y="967902"/>
            <a:chExt cx="5709753" cy="4922199"/>
          </a:xfrm>
        </p:grpSpPr>
        <p:grpSp>
          <p:nvGrpSpPr>
            <p:cNvPr id="13" name="组合 12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16" name="等腰三角形 15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/>
              <p:cNvCxnSpPr>
                <a:stCxn id="16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等腰三角形 13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 rot="15049008" flipH="1">
            <a:off x="10826390" y="5159471"/>
            <a:ext cx="1055224" cy="909676"/>
            <a:chOff x="3241129" y="967902"/>
            <a:chExt cx="5709753" cy="4922199"/>
          </a:xfrm>
        </p:grpSpPr>
        <p:grpSp>
          <p:nvGrpSpPr>
            <p:cNvPr id="29" name="组合 2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32" name="等腰三角形 3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/>
              <p:cNvCxnSpPr>
                <a:stCxn id="3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等腰三角形 2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6" name="Picture 2" descr="C:\Users\ASUS\Desktop\PPT\06  PPT\12北京大学\北京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92" y="267513"/>
            <a:ext cx="717121" cy="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21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10800000" flipH="1">
            <a:off x="3043306" y="889732"/>
            <a:ext cx="6105388" cy="5263270"/>
            <a:chOff x="3241129" y="967902"/>
            <a:chExt cx="5709753" cy="4922199"/>
          </a:xfrm>
        </p:grpSpPr>
        <p:grpSp>
          <p:nvGrpSpPr>
            <p:cNvPr id="3" name="组合 2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6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等腰三角形 3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7535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3" y="258233"/>
            <a:ext cx="5370495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7" y="5989475"/>
            <a:ext cx="227222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903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236615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is-IS" altLang="zh-CN" sz="1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Microsoft YaHei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35708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/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点击</a:t>
            </a:r>
            <a:r>
              <a:rPr kumimoji="1" lang="en-US" altLang="zh-CN" sz="1335" dirty="0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0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25602" y="652450"/>
            <a:ext cx="11340795" cy="4876549"/>
          </a:xfrm>
          <a:prstGeom prst="rect">
            <a:avLst/>
          </a:prstGeom>
          <a:noFill/>
          <a:ln w="7620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 rot="9861016" flipH="1">
            <a:off x="-2443125" y="4065941"/>
            <a:ext cx="8030020" cy="6922436"/>
            <a:chOff x="3241129" y="967902"/>
            <a:chExt cx="5709753" cy="4922199"/>
          </a:xfrm>
          <a:solidFill>
            <a:srgbClr val="E9E9E9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  <a:grpFill/>
          </p:grpSpPr>
          <p:sp>
            <p:nvSpPr>
              <p:cNvPr id="8" name="等腰三角形 7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>
                <a:stCxn id="8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grpFill/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grpFill/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grpFill/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等腰三角形 5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-15754" y="-23111"/>
            <a:ext cx="12207754" cy="361483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9861016" flipH="1">
            <a:off x="-2153422" y="4337089"/>
            <a:ext cx="7342026" cy="6329338"/>
            <a:chOff x="3241129" y="967902"/>
            <a:chExt cx="5709753" cy="4922199"/>
          </a:xfrm>
        </p:grpSpPr>
        <p:grpSp>
          <p:nvGrpSpPr>
            <p:cNvPr id="19" name="组合 1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22" name="等腰三角形 2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1A98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2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1A98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1A98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1A98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等腰三角形 1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1A9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1A9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573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1A9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693700">
            <a:off x="6432728" y="-2025321"/>
            <a:ext cx="7510760" cy="6474794"/>
            <a:chOff x="3241129" y="967902"/>
            <a:chExt cx="5709753" cy="4922199"/>
          </a:xfrm>
        </p:grpSpPr>
        <p:grpSp>
          <p:nvGrpSpPr>
            <p:cNvPr id="28" name="组合 27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3241126" y="967902"/>
                <a:ext cx="5709748" cy="4922196"/>
              </a:xfrm>
              <a:prstGeom prst="triangl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/>
              <p:cNvCxnSpPr>
                <a:stCxn id="31" idx="0"/>
              </p:cNvCxnSpPr>
              <p:nvPr/>
            </p:nvCxnSpPr>
            <p:spPr>
              <a:xfrm rot="11303420" flipH="1" flipV="1">
                <a:off x="5858688" y="985310"/>
                <a:ext cx="474623" cy="32179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等腰三角形 28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 rot="2715711">
            <a:off x="-1269661" y="5733927"/>
            <a:ext cx="3282274" cy="2829546"/>
            <a:chOff x="3241129" y="967902"/>
            <a:chExt cx="5709753" cy="4922199"/>
          </a:xfrm>
        </p:grpSpPr>
        <p:grpSp>
          <p:nvGrpSpPr>
            <p:cNvPr id="43" name="组合 42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46" name="等腰三角形 45"/>
              <p:cNvSpPr/>
              <p:nvPr/>
            </p:nvSpPr>
            <p:spPr>
              <a:xfrm>
                <a:off x="3241126" y="967902"/>
                <a:ext cx="5709748" cy="4922196"/>
              </a:xfrm>
              <a:prstGeom prst="triangl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7" name="直接连接符 46"/>
              <p:cNvCxnSpPr>
                <a:stCxn id="46" idx="0"/>
              </p:cNvCxnSpPr>
              <p:nvPr/>
            </p:nvCxnSpPr>
            <p:spPr>
              <a:xfrm rot="11303420" flipH="1" flipV="1">
                <a:off x="5858688" y="985310"/>
                <a:ext cx="474623" cy="32179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等腰三角形 43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80371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-27998" y="6684266"/>
            <a:ext cx="12207852" cy="196846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ASUS\Desktop\PPT\06  PPT\12北京大学\北京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92" y="267513"/>
            <a:ext cx="717121" cy="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0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AE616-7C76-4F8F-BCB4-905B99991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AF46DF-0A54-4C75-B937-6DB51B73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8AB151-1656-4360-91B9-9B2E1542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74BB4-235A-4345-985D-D6B2AA96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AF1956-1DEB-4683-808D-F1C8DBD0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7343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16200000">
            <a:off x="8652407" y="3330556"/>
            <a:ext cx="6881113" cy="173779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1918468" flipH="1">
            <a:off x="149489" y="1935213"/>
            <a:ext cx="6105388" cy="5263270"/>
            <a:chOff x="3241129" y="967902"/>
            <a:chExt cx="5709753" cy="4922199"/>
          </a:xfrm>
        </p:grpSpPr>
        <p:grpSp>
          <p:nvGrpSpPr>
            <p:cNvPr id="19" name="组合 1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22" name="等腰三角形 2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stCxn id="2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等腰三角形 1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3" name="Picture 2" descr="C:\Users\ASUS\Desktop\PPT\06  PPT\12北京大学\北京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92" y="267513"/>
            <a:ext cx="717121" cy="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7166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1A9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rot="2835027" flipH="1">
            <a:off x="7909724" y="2222235"/>
            <a:ext cx="6126790" cy="5281720"/>
            <a:chOff x="3241129" y="967902"/>
            <a:chExt cx="5709753" cy="4922199"/>
          </a:xfrm>
        </p:grpSpPr>
        <p:grpSp>
          <p:nvGrpSpPr>
            <p:cNvPr id="5" name="组合 4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8" name="等腰三角形 7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noFill/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>
                <a:stCxn id="8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等腰三角形 5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95449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6200000">
            <a:off x="8652407" y="3330556"/>
            <a:ext cx="6881113" cy="173779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 userDrawn="1"/>
        </p:nvGrpSpPr>
        <p:grpSpPr>
          <a:xfrm rot="919184">
            <a:off x="8321907" y="3118231"/>
            <a:ext cx="5144678" cy="5967820"/>
            <a:chOff x="9070882" y="2865798"/>
            <a:chExt cx="6044162" cy="7011222"/>
          </a:xfrm>
        </p:grpSpPr>
        <p:grpSp>
          <p:nvGrpSpPr>
            <p:cNvPr id="37" name="组合 36"/>
            <p:cNvGrpSpPr/>
            <p:nvPr userDrawn="1"/>
          </p:nvGrpSpPr>
          <p:grpSpPr>
            <a:xfrm rot="14089817" flipH="1">
              <a:off x="8587352" y="3349328"/>
              <a:ext cx="7011222" cy="6044162"/>
              <a:chOff x="3241129" y="967902"/>
              <a:chExt cx="5709753" cy="4922199"/>
            </a:xfrm>
            <a:solidFill>
              <a:srgbClr val="E9E9E9"/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3241129" y="967902"/>
                <a:ext cx="5709753" cy="4922199"/>
                <a:chOff x="3241126" y="967902"/>
                <a:chExt cx="5709748" cy="4922199"/>
              </a:xfrm>
              <a:grpFill/>
            </p:grpSpPr>
            <p:sp>
              <p:nvSpPr>
                <p:cNvPr id="49" name="等腰三角形 48"/>
                <p:cNvSpPr/>
                <p:nvPr/>
              </p:nvSpPr>
              <p:spPr>
                <a:xfrm>
                  <a:off x="3241126" y="967902"/>
                  <a:ext cx="5709747" cy="4922196"/>
                </a:xfrm>
                <a:prstGeom prst="triangle">
                  <a:avLst/>
                </a:prstGeom>
                <a:grpFill/>
                <a:ln w="57150">
                  <a:solidFill>
                    <a:srgbClr val="E9E9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0" name="直接连接符 49"/>
                <p:cNvCxnSpPr>
                  <a:stCxn id="49" idx="0"/>
                </p:cNvCxnSpPr>
                <p:nvPr/>
              </p:nvCxnSpPr>
              <p:spPr>
                <a:xfrm rot="11303420" flipH="1" flipV="1">
                  <a:off x="5858688" y="985309"/>
                  <a:ext cx="474623" cy="3217900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 flipH="1" flipV="1">
                  <a:off x="6093606" y="4240456"/>
                  <a:ext cx="2857268" cy="1649645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241127" y="4236312"/>
                  <a:ext cx="2864445" cy="1653789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等腰三角形 46"/>
              <p:cNvSpPr/>
              <p:nvPr/>
            </p:nvSpPr>
            <p:spPr>
              <a:xfrm>
                <a:off x="5353054" y="4334047"/>
                <a:ext cx="1485901" cy="451940"/>
              </a:xfrm>
              <a:prstGeom prst="triangle">
                <a:avLst/>
              </a:prstGeom>
              <a:grpFill/>
              <a:ln>
                <a:solidFill>
                  <a:srgbClr val="E9E9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等腰三角形 16"/>
              <p:cNvSpPr/>
              <p:nvPr/>
            </p:nvSpPr>
            <p:spPr>
              <a:xfrm rot="16200000">
                <a:off x="5407214" y="1449360"/>
                <a:ext cx="742950" cy="451940"/>
              </a:xfrm>
              <a:custGeom>
                <a:avLst/>
                <a:gdLst>
                  <a:gd name="connsiteX0" fmla="*/ 0 w 1485900"/>
                  <a:gd name="connsiteY0" fmla="*/ 451940 h 451940"/>
                  <a:gd name="connsiteX1" fmla="*/ 742950 w 1485900"/>
                  <a:gd name="connsiteY1" fmla="*/ 0 h 451940"/>
                  <a:gd name="connsiteX2" fmla="*/ 1485900 w 1485900"/>
                  <a:gd name="connsiteY2" fmla="*/ 451940 h 451940"/>
                  <a:gd name="connsiteX3" fmla="*/ 0 w 1485900"/>
                  <a:gd name="connsiteY3" fmla="*/ 451940 h 451940"/>
                  <a:gd name="connsiteX0-1" fmla="*/ 123324 w 742950"/>
                  <a:gd name="connsiteY0-2" fmla="*/ 432689 h 451940"/>
                  <a:gd name="connsiteX1-3" fmla="*/ 0 w 742950"/>
                  <a:gd name="connsiteY1-4" fmla="*/ 0 h 451940"/>
                  <a:gd name="connsiteX2-5" fmla="*/ 742950 w 742950"/>
                  <a:gd name="connsiteY2-6" fmla="*/ 451940 h 451940"/>
                  <a:gd name="connsiteX3-7" fmla="*/ 123324 w 742950"/>
                  <a:gd name="connsiteY3-8" fmla="*/ 432689 h 4519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42950" h="451940">
                    <a:moveTo>
                      <a:pt x="123324" y="432689"/>
                    </a:moveTo>
                    <a:lnTo>
                      <a:pt x="0" y="0"/>
                    </a:lnTo>
                    <a:lnTo>
                      <a:pt x="742950" y="451940"/>
                    </a:lnTo>
                    <a:lnTo>
                      <a:pt x="123324" y="432689"/>
                    </a:lnTo>
                    <a:close/>
                  </a:path>
                </a:pathLst>
              </a:custGeom>
              <a:grpFill/>
              <a:ln>
                <a:solidFill>
                  <a:srgbClr val="E9E9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 rot="14089817" flipH="1">
              <a:off x="9139304" y="3647796"/>
              <a:ext cx="6105388" cy="5263270"/>
              <a:chOff x="3241129" y="967902"/>
              <a:chExt cx="5709753" cy="492219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3241129" y="967902"/>
                <a:ext cx="5709753" cy="4922199"/>
                <a:chOff x="3241126" y="967902"/>
                <a:chExt cx="5709748" cy="4922199"/>
              </a:xfrm>
            </p:grpSpPr>
            <p:sp>
              <p:nvSpPr>
                <p:cNvPr id="42" name="等腰三角形 41"/>
                <p:cNvSpPr/>
                <p:nvPr/>
              </p:nvSpPr>
              <p:spPr>
                <a:xfrm>
                  <a:off x="3241126" y="967902"/>
                  <a:ext cx="5709747" cy="4922196"/>
                </a:xfrm>
                <a:prstGeom prst="triangle">
                  <a:avLst/>
                </a:prstGeom>
                <a:solidFill>
                  <a:srgbClr val="E9E9E9"/>
                </a:solidFill>
                <a:ln w="57150">
                  <a:solidFill>
                    <a:srgbClr val="A1D3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接连接符 42"/>
                <p:cNvCxnSpPr>
                  <a:stCxn id="42" idx="0"/>
                </p:cNvCxnSpPr>
                <p:nvPr/>
              </p:nvCxnSpPr>
              <p:spPr>
                <a:xfrm rot="11303420" flipH="1" flipV="1">
                  <a:off x="5858688" y="985309"/>
                  <a:ext cx="474623" cy="3217900"/>
                </a:xfrm>
                <a:prstGeom prst="line">
                  <a:avLst/>
                </a:prstGeom>
                <a:ln w="76200">
                  <a:solidFill>
                    <a:srgbClr val="A1D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6093606" y="4240456"/>
                  <a:ext cx="2857268" cy="1649645"/>
                </a:xfrm>
                <a:prstGeom prst="line">
                  <a:avLst/>
                </a:prstGeom>
                <a:ln w="76200">
                  <a:solidFill>
                    <a:srgbClr val="A1D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 flipV="1">
                  <a:off x="3241127" y="4236312"/>
                  <a:ext cx="2864445" cy="1653789"/>
                </a:xfrm>
                <a:prstGeom prst="line">
                  <a:avLst/>
                </a:prstGeom>
                <a:ln w="76200">
                  <a:solidFill>
                    <a:srgbClr val="A1D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等腰三角形 39"/>
              <p:cNvSpPr/>
              <p:nvPr/>
            </p:nvSpPr>
            <p:spPr>
              <a:xfrm>
                <a:off x="5353054" y="4334047"/>
                <a:ext cx="1485901" cy="451940"/>
              </a:xfrm>
              <a:prstGeom prst="triangle">
                <a:avLst/>
              </a:prstGeom>
              <a:solidFill>
                <a:srgbClr val="A1D3D0"/>
              </a:solidFill>
              <a:ln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等腰三角形 16"/>
              <p:cNvSpPr/>
              <p:nvPr/>
            </p:nvSpPr>
            <p:spPr>
              <a:xfrm rot="16200000">
                <a:off x="5407214" y="1449360"/>
                <a:ext cx="742950" cy="451940"/>
              </a:xfrm>
              <a:custGeom>
                <a:avLst/>
                <a:gdLst>
                  <a:gd name="connsiteX0" fmla="*/ 0 w 1485900"/>
                  <a:gd name="connsiteY0" fmla="*/ 451940 h 451940"/>
                  <a:gd name="connsiteX1" fmla="*/ 742950 w 1485900"/>
                  <a:gd name="connsiteY1" fmla="*/ 0 h 451940"/>
                  <a:gd name="connsiteX2" fmla="*/ 1485900 w 1485900"/>
                  <a:gd name="connsiteY2" fmla="*/ 451940 h 451940"/>
                  <a:gd name="connsiteX3" fmla="*/ 0 w 1485900"/>
                  <a:gd name="connsiteY3" fmla="*/ 451940 h 451940"/>
                  <a:gd name="connsiteX0-1" fmla="*/ 123324 w 742950"/>
                  <a:gd name="connsiteY0-2" fmla="*/ 432689 h 451940"/>
                  <a:gd name="connsiteX1-3" fmla="*/ 0 w 742950"/>
                  <a:gd name="connsiteY1-4" fmla="*/ 0 h 451940"/>
                  <a:gd name="connsiteX2-5" fmla="*/ 742950 w 742950"/>
                  <a:gd name="connsiteY2-6" fmla="*/ 451940 h 451940"/>
                  <a:gd name="connsiteX3-7" fmla="*/ 123324 w 742950"/>
                  <a:gd name="connsiteY3-8" fmla="*/ 432689 h 4519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42950" h="451940">
                    <a:moveTo>
                      <a:pt x="123324" y="432689"/>
                    </a:moveTo>
                    <a:lnTo>
                      <a:pt x="0" y="0"/>
                    </a:lnTo>
                    <a:lnTo>
                      <a:pt x="742950" y="451940"/>
                    </a:lnTo>
                    <a:lnTo>
                      <a:pt x="123324" y="432689"/>
                    </a:lnTo>
                    <a:close/>
                  </a:path>
                </a:pathLst>
              </a:custGeom>
              <a:solidFill>
                <a:srgbClr val="A1D3D0"/>
              </a:solidFill>
              <a:ln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21" name="Picture 2" descr="C:\Users\ASUS\Desktop\PPT\06  PPT\12北京大学\北京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92" y="267513"/>
            <a:ext cx="717121" cy="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0195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15754" y="1968500"/>
            <a:ext cx="12207754" cy="4889500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2" descr="C:\Users\ASUS\Desktop\PPT\06  PPT\12北京大学\北京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92" y="267513"/>
            <a:ext cx="717121" cy="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81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20443394" flipH="1">
            <a:off x="10270041" y="6281722"/>
            <a:ext cx="1340530" cy="1155630"/>
            <a:chOff x="3241129" y="967902"/>
            <a:chExt cx="5709753" cy="4922199"/>
          </a:xfrm>
        </p:grpSpPr>
        <p:grpSp>
          <p:nvGrpSpPr>
            <p:cNvPr id="19" name="组合 1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22" name="等腰三角形 2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stCxn id="2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等腰三角形 1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 rot="10112288" flipH="1">
            <a:off x="7888544" y="6369972"/>
            <a:ext cx="2624388" cy="2262404"/>
            <a:chOff x="3241129" y="967902"/>
            <a:chExt cx="5709753" cy="4922199"/>
          </a:xfrm>
        </p:grpSpPr>
        <p:grpSp>
          <p:nvGrpSpPr>
            <p:cNvPr id="13" name="组合 12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16" name="等腰三角形 15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/>
              <p:cNvCxnSpPr>
                <a:stCxn id="16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等腰三角形 13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 rot="15049008" flipH="1">
            <a:off x="10826390" y="5159471"/>
            <a:ext cx="1055224" cy="909676"/>
            <a:chOff x="3241129" y="967902"/>
            <a:chExt cx="5709753" cy="4922199"/>
          </a:xfrm>
        </p:grpSpPr>
        <p:grpSp>
          <p:nvGrpSpPr>
            <p:cNvPr id="29" name="组合 2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32" name="等腰三角形 3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/>
              <p:cNvCxnSpPr>
                <a:stCxn id="3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等腰三角形 2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6" name="Picture 2" descr="C:\Users\ASUS\Desktop\PPT\06  PPT\12北京大学\北京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92" y="267513"/>
            <a:ext cx="717121" cy="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0225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10800000" flipH="1">
            <a:off x="3043306" y="889732"/>
            <a:ext cx="6105388" cy="5263270"/>
            <a:chOff x="3241129" y="967902"/>
            <a:chExt cx="5709753" cy="4922199"/>
          </a:xfrm>
        </p:grpSpPr>
        <p:grpSp>
          <p:nvGrpSpPr>
            <p:cNvPr id="3" name="组合 2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6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等腰三角形 3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79105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3" y="258233"/>
            <a:ext cx="5370495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7" y="5989475"/>
            <a:ext cx="227222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5497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9620983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is-IS" altLang="zh-CN" sz="1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Microsoft YaHei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188493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/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点击</a:t>
            </a:r>
            <a:r>
              <a:rPr kumimoji="1" lang="en-US" altLang="zh-CN" sz="1335" dirty="0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5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FFCE2-4C01-4C0D-A8D5-48A4DC37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4ED8D-D57E-4E31-92D8-0C2ABDA3F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0DE91B-558B-4669-A1B6-A63CCAA57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BF85CA-692E-43C2-9CCF-E5B30CC5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D9F0F1-AE3D-4B27-8900-AE3166B13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8F9927-CAF2-4143-9428-555B7629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77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6A217-47F3-4268-AA7E-A02EA56D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3AD301-F96A-461D-935E-4BE16B21B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F8CFF4-33EF-4CC0-A2C5-590827322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643CFA-D950-43C4-AE74-2F8A4BF73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3CD34D-9801-4192-A793-94A8D0A24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F2B145-1228-4556-B543-D03720D6A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11DCA6-47DD-46AF-A888-7085C370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771CBA-8630-458C-9BBF-27B2B99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42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6B196-3E57-4AE6-BD38-C8EA3F33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3763DD-52D1-4899-ACA5-DF63177F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ED6C75-5922-4E05-8748-45BE5189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485A9E-4A89-4324-8EF8-57AFA17F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064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EABC15-BBC1-45FC-9A00-F8ECB772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06B0FC-8C78-4ED5-B3D9-06EC05E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45E66D-A9E6-49A8-B1F2-D7C8CDCC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7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1949D-F2C7-43C1-908E-D52ED117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EB2F7-F084-445D-A366-D0DC90252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C9C036-F378-452E-87F1-1706F4003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B7D81-7B8B-4FE5-98B4-A9112CEE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8E3A33-2FC6-4BD5-A1FF-CB9A019D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C89711-A2D2-4709-ADC3-86E5EA08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66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61E1A-1867-444B-B91D-A9B8B055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BBCA1E-50DB-462C-B7E6-12E02889A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93AF5E-BA14-49D3-8F3C-2DD402F11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61F035-8B93-46C4-B064-A12E4E27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01018F-5EB6-4877-B213-27BDD83B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629C65-0633-4C97-B4BC-68975BD1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3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B3F6F9-EB65-49B5-894F-5281AC287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4E49C7-8AD3-410A-82CD-B0C0325D2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8AAB4-BB10-427C-BA1B-AA24B82C4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10B66-2742-4E63-8933-3C755BE54D2E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6C965E-3406-4C3A-AB8D-031B7DF7C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76421-6A1E-4ED7-A4E1-3BEFA7429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B614F-31D9-498E-A8CF-A243E287D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00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99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2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ceanservice.noaa.gov/podcast/mar18/nop14-ocean-garbage-patches.html" TargetMode="External"/><Relationship Id="rId5" Type="http://schemas.openxmlformats.org/officeDocument/2006/relationships/hyperlink" Target="https://www.newyorker.com/news/news-desk/where-does-all-the-plastic-go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hyperlink" Target="https://en.wikipedia.org/wiki/Bisphenol_A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heoceancleanup.com/ocean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eurekalert.org/pub_releases/2020-03/ou-mtd032220.php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greenpeace.org.uk/news/9-ways-reduce-plastic-use/" TargetMode="External"/><Relationship Id="rId4" Type="http://schemas.openxmlformats.org/officeDocument/2006/relationships/hyperlink" Target="https://www.twowanderingsoles.com/blog/simple-ways-to-reduce-plastic-us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plastic-pollu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cean_gyr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425603" y="1362314"/>
            <a:ext cx="9974920" cy="1459149"/>
          </a:xfrm>
          <a:prstGeom prst="rect">
            <a:avLst/>
          </a:prstGeom>
          <a:solidFill>
            <a:srgbClr val="1A9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12208" y="2315996"/>
            <a:ext cx="3700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PRESENTED BY       Chen Fang</a:t>
            </a:r>
          </a:p>
        </p:txBody>
      </p:sp>
      <p:sp>
        <p:nvSpPr>
          <p:cNvPr id="6" name="矩形 5"/>
          <p:cNvSpPr/>
          <p:nvPr/>
        </p:nvSpPr>
        <p:spPr>
          <a:xfrm>
            <a:off x="510401" y="1444486"/>
            <a:ext cx="77091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cs typeface="+mn-ea"/>
                <a:sym typeface="+mn-lt"/>
              </a:rPr>
              <a:t>Marine Plastic </a:t>
            </a:r>
            <a:r>
              <a:rPr lang="en-US" altLang="zh-CN" sz="4400" b="1" spc="300" dirty="0">
                <a:solidFill>
                  <a:prstClr val="white"/>
                </a:solidFill>
                <a:latin typeface="Comic Sans MS" panose="030F0702030302020204" pitchFamily="66" charset="0"/>
                <a:cs typeface="+mn-ea"/>
                <a:sym typeface="+mn-lt"/>
              </a:rPr>
              <a:t>P</a:t>
            </a:r>
            <a:r>
              <a:rPr kumimoji="0" lang="en-US" altLang="zh-CN" sz="4400" b="1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cs typeface="+mn-ea"/>
                <a:sym typeface="+mn-lt"/>
              </a:rPr>
              <a:t>ollution</a:t>
            </a:r>
            <a:r>
              <a:rPr lang="zh-CN" altLang="en-US" sz="4400" b="1" spc="300" dirty="0">
                <a:solidFill>
                  <a:prstClr val="white"/>
                </a:solidFill>
                <a:latin typeface="Comic Sans MS" panose="030F0702030302020204" pitchFamily="66" charset="0"/>
                <a:cs typeface="+mn-ea"/>
                <a:sym typeface="+mn-lt"/>
              </a:rPr>
              <a:t> </a:t>
            </a:r>
            <a:endParaRPr kumimoji="0" lang="en-US" altLang="zh-CN" sz="4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pic>
        <p:nvPicPr>
          <p:cNvPr id="7" name="Picture 2" descr="microplastics in ocean illustration Mary Flora Hart">
            <a:extLst>
              <a:ext uri="{FF2B5EF4-FFF2-40B4-BE49-F238E27FC236}">
                <a16:creationId xmlns:a16="http://schemas.microsoft.com/office/drawing/2014/main" id="{E00F55C2-C247-4C03-AA0A-B67FF68F9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200" y="3132698"/>
            <a:ext cx="6251510" cy="35178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54789E-2942-4B5B-B9C2-6D722009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84" y="1955040"/>
            <a:ext cx="5532402" cy="37421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D17BE7-2DA9-4566-AC98-889D87A2E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4862"/>
            <a:ext cx="5460824" cy="2559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EBCFA77-8203-4A63-A80F-5EA4E49FE493}"/>
              </a:ext>
            </a:extLst>
          </p:cNvPr>
          <p:cNvSpPr/>
          <p:nvPr/>
        </p:nvSpPr>
        <p:spPr>
          <a:xfrm>
            <a:off x="5417434" y="1036308"/>
            <a:ext cx="6635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chemeClr val="accent5">
                    <a:lumMod val="50000"/>
                  </a:schemeClr>
                </a:solidFill>
              </a:rPr>
              <a:t>the Great Pacific Garbage patch </a:t>
            </a:r>
            <a:r>
              <a:rPr lang="en-US" altLang="zh-CN" sz="1600" i="1" dirty="0"/>
              <a:t>located within the North Pacific Gyre</a:t>
            </a:r>
            <a:endParaRPr lang="zh-CN" altLang="en-US" sz="1600" i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9F2C8D-FB5F-4C43-B110-5CBE0E8B3413}"/>
              </a:ext>
            </a:extLst>
          </p:cNvPr>
          <p:cNvSpPr/>
          <p:nvPr/>
        </p:nvSpPr>
        <p:spPr>
          <a:xfrm>
            <a:off x="6096000" y="6244988"/>
            <a:ext cx="6096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hlinkClick r:id="rId5"/>
              </a:rPr>
              <a:t>https://www.newyorker.com/news/news-desk/where-does-all-the-plastic-go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algn="r"/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hlinkClick r:id="rId6"/>
              </a:rPr>
              <a:t>https://oceanservice.noaa.gov/podcast/mar18/nop14-ocean-garbage-patches.html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9660603-6819-4BF6-BF0D-F6FF55F288BB}"/>
              </a:ext>
            </a:extLst>
          </p:cNvPr>
          <p:cNvSpPr/>
          <p:nvPr/>
        </p:nvSpPr>
        <p:spPr>
          <a:xfrm>
            <a:off x="2067637" y="2987153"/>
            <a:ext cx="1132764" cy="1201003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B2BE14-1507-4A46-A076-25994D09C98A}"/>
              </a:ext>
            </a:extLst>
          </p:cNvPr>
          <p:cNvSpPr/>
          <p:nvPr/>
        </p:nvSpPr>
        <p:spPr>
          <a:xfrm>
            <a:off x="5861167" y="4473151"/>
            <a:ext cx="65241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1) Drive</a:t>
            </a:r>
            <a:r>
              <a:rPr lang="en-US" altLang="zh-CN" dirty="0"/>
              <a:t> the so-called oceanic conveyor belt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2) Circulate</a:t>
            </a:r>
            <a:r>
              <a:rPr lang="en-US" altLang="zh-CN" dirty="0"/>
              <a:t> ocean waters around the globe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3) Draw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in the pollution </a:t>
            </a:r>
            <a:r>
              <a:rPr lang="en-US" altLang="zh-CN" dirty="0"/>
              <a:t>that we release in coastal areas</a:t>
            </a:r>
          </a:p>
          <a:p>
            <a:r>
              <a:rPr lang="en-US" altLang="zh-CN" dirty="0"/>
              <a:t>(“take out our trash”)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F621DBA-B679-4678-AED5-199AC1789EE1}"/>
              </a:ext>
            </a:extLst>
          </p:cNvPr>
          <p:cNvSpPr/>
          <p:nvPr/>
        </p:nvSpPr>
        <p:spPr>
          <a:xfrm>
            <a:off x="5861167" y="4003832"/>
            <a:ext cx="2108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Three functions</a:t>
            </a:r>
            <a:endParaRPr lang="zh-CN" altLang="en-US" sz="2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FF96C7-1042-4D02-8DAC-09F85DE844E5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  <a:cs typeface="+mn-ea"/>
                <a:sym typeface="+mn-lt"/>
              </a:rPr>
              <a:t>Q4</a:t>
            </a:r>
            <a:endParaRPr lang="zh-CN" altLang="en-US" sz="4000" u="sng" dirty="0">
              <a:solidFill>
                <a:srgbClr val="1A9895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AD4899-82A3-41A7-8743-A1C97BD9FD2C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Which ocean gyre stores most plastic waste?</a:t>
            </a:r>
          </a:p>
        </p:txBody>
      </p:sp>
    </p:spTree>
    <p:extLst>
      <p:ext uri="{BB962C8B-B14F-4D97-AF65-F5344CB8AC3E}">
        <p14:creationId xmlns:p14="http://schemas.microsoft.com/office/powerpoint/2010/main" val="325474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127" y="2557690"/>
            <a:ext cx="83023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Part Four</a:t>
            </a:r>
          </a:p>
          <a:p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Impact 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Comic Sans MS" panose="030F0702030302020204" pitchFamily="66" charset="0"/>
              <a:cs typeface="+mn-ea"/>
              <a:sym typeface="+mn-lt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Comic Sans MS" panose="030F0702030302020204" pitchFamily="66" charset="0"/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To Marine Animals &amp; Human Beings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810" y="2713512"/>
            <a:ext cx="0" cy="149442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6E00BF5-4E4F-45F6-8434-A6DFE3786777}"/>
              </a:ext>
            </a:extLst>
          </p:cNvPr>
          <p:cNvSpPr txBox="1"/>
          <p:nvPr/>
        </p:nvSpPr>
        <p:spPr>
          <a:xfrm>
            <a:off x="5144278" y="199054"/>
            <a:ext cx="7047722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Whale that died off Thailand had eaten 80 plastic bags.</a:t>
            </a:r>
          </a:p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——BBC News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 June 2018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7616EF1-2977-47B3-B97A-29CF6249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02" y="4032347"/>
            <a:ext cx="3146872" cy="2224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chinadialogueocean.net/wp-content/uploads/2020/06/05-fish-on-plate-1440x1018.png">
            <a:extLst>
              <a:ext uri="{FF2B5EF4-FFF2-40B4-BE49-F238E27FC236}">
                <a16:creationId xmlns:a16="http://schemas.microsoft.com/office/drawing/2014/main" id="{BB8294FE-5EC6-4F3B-9E79-36EA41CC1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54" y="1521472"/>
            <a:ext cx="3147220" cy="22248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F969DE3-75CB-45E2-B193-83EE05663264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  <a:cs typeface="+mn-ea"/>
                <a:sym typeface="+mn-lt"/>
              </a:rPr>
              <a:t>Q5</a:t>
            </a:r>
            <a:endParaRPr lang="zh-CN" altLang="en-US" sz="4000" u="sng" dirty="0">
              <a:solidFill>
                <a:srgbClr val="1A9895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BDB97A-C6E5-425F-BDAB-4ADF9E0297F9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How the plastic debris impact the marine animals?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FCCE511-0E52-4972-B007-BA333353CE51}"/>
              </a:ext>
            </a:extLst>
          </p:cNvPr>
          <p:cNvSpPr/>
          <p:nvPr/>
        </p:nvSpPr>
        <p:spPr>
          <a:xfrm>
            <a:off x="7468485" y="1013021"/>
            <a:ext cx="38138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(This is an open question)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7020731-AA3B-4766-B1F2-F96F9FF90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8" y="2675297"/>
            <a:ext cx="7038391" cy="35191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69F6E4A-C939-4D62-AB6C-F734BD7D2D20}"/>
              </a:ext>
            </a:extLst>
          </p:cNvPr>
          <p:cNvSpPr/>
          <p:nvPr/>
        </p:nvSpPr>
        <p:spPr>
          <a:xfrm>
            <a:off x="6096000" y="643130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</a:rPr>
              <a:t>https://chinadialogueocean.net/14200-how-does-plastic-pollution-affect-the-ocean/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11631D-CFAC-49A0-BB75-D338895574C0}"/>
              </a:ext>
            </a:extLst>
          </p:cNvPr>
          <p:cNvSpPr/>
          <p:nvPr/>
        </p:nvSpPr>
        <p:spPr>
          <a:xfrm>
            <a:off x="6776764" y="1875832"/>
            <a:ext cx="24627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A</a:t>
            </a:r>
            <a:r>
              <a:rPr lang="zh-CN" altLang="en-US" sz="2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、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Ingestion</a:t>
            </a:r>
            <a:endParaRPr lang="zh-CN" altLang="en-US" sz="2200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D78A2B-B8E7-42AA-9D71-A3B85F1136CD}"/>
              </a:ext>
            </a:extLst>
          </p:cNvPr>
          <p:cNvSpPr/>
          <p:nvPr/>
        </p:nvSpPr>
        <p:spPr>
          <a:xfrm>
            <a:off x="8835846" y="1875832"/>
            <a:ext cx="24465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B</a:t>
            </a:r>
            <a:r>
              <a:rPr lang="zh-CN" altLang="en-US" sz="2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、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Entanglement</a:t>
            </a:r>
            <a:endParaRPr lang="zh-CN" altLang="en-US" sz="2200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E1CB9B6-7DB0-43BA-AB52-E306EEDBAD87}"/>
              </a:ext>
            </a:extLst>
          </p:cNvPr>
          <p:cNvSpPr/>
          <p:nvPr/>
        </p:nvSpPr>
        <p:spPr>
          <a:xfrm>
            <a:off x="4804662" y="1877299"/>
            <a:ext cx="18592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  <a:cs typeface="+mn-ea"/>
              </a:rPr>
              <a:t>My Opinion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326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6FAB655-F40A-41A0-9B4F-62D83FF796FD}"/>
              </a:ext>
            </a:extLst>
          </p:cNvPr>
          <p:cNvSpPr/>
          <p:nvPr/>
        </p:nvSpPr>
        <p:spPr>
          <a:xfrm>
            <a:off x="127519" y="1952872"/>
            <a:ext cx="18592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Ingestion</a:t>
            </a:r>
            <a:endParaRPr lang="zh-CN" altLang="en-US" sz="2200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AAF58F-0C36-4FA8-8F2E-23C37D2B6AF8}"/>
              </a:ext>
            </a:extLst>
          </p:cNvPr>
          <p:cNvSpPr/>
          <p:nvPr/>
        </p:nvSpPr>
        <p:spPr>
          <a:xfrm>
            <a:off x="127519" y="2815401"/>
            <a:ext cx="5887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Carpenter et al. (1972) </a:t>
            </a:r>
          </a:p>
          <a:p>
            <a:r>
              <a:rPr lang="en-US" altLang="zh-CN" dirty="0"/>
              <a:t>Various species of fish with plastic debris in their </a:t>
            </a:r>
            <a:r>
              <a:rPr lang="en-US" altLang="zh-CN" b="1" dirty="0">
                <a:solidFill>
                  <a:srgbClr val="C00000"/>
                </a:solidFill>
              </a:rPr>
              <a:t>guts</a:t>
            </a:r>
            <a:r>
              <a:rPr lang="en-US" altLang="zh-CN" dirty="0"/>
              <a:t>. Only </a:t>
            </a:r>
            <a:r>
              <a:rPr lang="en-US" altLang="zh-CN" b="1" dirty="0">
                <a:solidFill>
                  <a:srgbClr val="C00000"/>
                </a:solidFill>
              </a:rPr>
              <a:t>white plastic</a:t>
            </a:r>
            <a:r>
              <a:rPr lang="en-US" altLang="zh-CN" dirty="0"/>
              <a:t> spherules(</a:t>
            </a:r>
            <a:r>
              <a:rPr lang="zh-CN" altLang="en-US" dirty="0"/>
              <a:t>球粒</a:t>
            </a:r>
            <a:r>
              <a:rPr lang="en-US" altLang="zh-CN" dirty="0"/>
              <a:t>) had been ingested, indicating that they feed </a:t>
            </a:r>
            <a:r>
              <a:rPr lang="en-US" altLang="zh-CN" b="1" dirty="0">
                <a:solidFill>
                  <a:srgbClr val="C00000"/>
                </a:solidFill>
              </a:rPr>
              <a:t>selectively.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70672A-365B-4E1F-8471-A67941DCF785}"/>
              </a:ext>
            </a:extLst>
          </p:cNvPr>
          <p:cNvSpPr/>
          <p:nvPr/>
        </p:nvSpPr>
        <p:spPr>
          <a:xfrm>
            <a:off x="127519" y="5269795"/>
            <a:ext cx="56997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He found ingested plastics </a:t>
            </a:r>
            <a:r>
              <a:rPr lang="en-US" altLang="zh-CN" b="1" dirty="0">
                <a:solidFill>
                  <a:srgbClr val="C00000"/>
                </a:solidFill>
              </a:rPr>
              <a:t>reduce meal size </a:t>
            </a:r>
            <a:r>
              <a:rPr lang="en-US" altLang="zh-CN" dirty="0"/>
              <a:t>by reducing the </a:t>
            </a:r>
            <a:r>
              <a:rPr lang="en-US" altLang="zh-CN" b="1" dirty="0">
                <a:solidFill>
                  <a:srgbClr val="C00000"/>
                </a:solidFill>
              </a:rPr>
              <a:t>storage volume of the stomach </a:t>
            </a:r>
            <a:r>
              <a:rPr lang="en-US" altLang="zh-CN" dirty="0"/>
              <a:t>and the </a:t>
            </a:r>
            <a:r>
              <a:rPr lang="en-US" altLang="zh-CN" b="1" dirty="0">
                <a:solidFill>
                  <a:srgbClr val="C00000"/>
                </a:solidFill>
              </a:rPr>
              <a:t>feeding stimulus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C5FF3F-6EAA-40FC-87B5-1471BACC2FB6}"/>
              </a:ext>
            </a:extLst>
          </p:cNvPr>
          <p:cNvSpPr/>
          <p:nvPr/>
        </p:nvSpPr>
        <p:spPr>
          <a:xfrm>
            <a:off x="127519" y="4042598"/>
            <a:ext cx="56997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Ryan (1988) </a:t>
            </a:r>
          </a:p>
          <a:p>
            <a:r>
              <a:rPr lang="en-US" altLang="zh-CN" dirty="0"/>
              <a:t>Performed an </a:t>
            </a:r>
            <a:r>
              <a:rPr lang="en-US" altLang="zh-CN" b="1" dirty="0">
                <a:solidFill>
                  <a:srgbClr val="C00000"/>
                </a:solidFill>
              </a:rPr>
              <a:t>experiment</a:t>
            </a:r>
            <a:r>
              <a:rPr lang="en-US" altLang="zh-CN" dirty="0"/>
              <a:t> with domestic chickens to establish the potential effects of ingested plastic particles on seabirds.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2FAA4E-FAEE-44E3-BBAA-F3DA83C866F8}"/>
              </a:ext>
            </a:extLst>
          </p:cNvPr>
          <p:cNvSpPr/>
          <p:nvPr/>
        </p:nvSpPr>
        <p:spPr>
          <a:xfrm>
            <a:off x="6176864" y="274462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Schrey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 and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Vauk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 (1987) </a:t>
            </a:r>
          </a:p>
          <a:p>
            <a:r>
              <a:rPr lang="en-US" altLang="zh-CN" dirty="0"/>
              <a:t>Entanglement accounts for </a:t>
            </a:r>
            <a:r>
              <a:rPr lang="en-US" altLang="zh-CN" b="1" dirty="0">
                <a:solidFill>
                  <a:srgbClr val="C00000"/>
                </a:solidFill>
              </a:rPr>
              <a:t>13–29%</a:t>
            </a:r>
            <a:r>
              <a:rPr lang="en-US" altLang="zh-CN" dirty="0"/>
              <a:t> of the observed mortality of gannets at Helgoland, German Bight.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7FAEA8-49EB-42C3-AF21-34886B07DF14}"/>
              </a:ext>
            </a:extLst>
          </p:cNvPr>
          <p:cNvSpPr/>
          <p:nvPr/>
        </p:nvSpPr>
        <p:spPr>
          <a:xfrm>
            <a:off x="6256954" y="2004586"/>
            <a:ext cx="19864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Entanglement</a:t>
            </a:r>
            <a:endParaRPr lang="zh-CN" altLang="en-US" sz="2200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3AA8B9-9642-4465-9B18-2034C58C2587}"/>
              </a:ext>
            </a:extLst>
          </p:cNvPr>
          <p:cNvSpPr/>
          <p:nvPr/>
        </p:nvSpPr>
        <p:spPr>
          <a:xfrm>
            <a:off x="6176864" y="36323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Mattlin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 and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Cawthorn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(1986)</a:t>
            </a:r>
          </a:p>
          <a:p>
            <a:r>
              <a:rPr lang="en-US" altLang="zh-CN" dirty="0"/>
              <a:t>Young fur seals are attracted to floating debris and </a:t>
            </a:r>
            <a:r>
              <a:rPr lang="en-US" altLang="zh-CN" b="1" dirty="0">
                <a:solidFill>
                  <a:srgbClr val="C00000"/>
                </a:solidFill>
              </a:rPr>
              <a:t>dive and roll</a:t>
            </a:r>
            <a:r>
              <a:rPr lang="en-US" altLang="zh-CN" dirty="0"/>
              <a:t> about in it.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DE22C3-4991-4186-8AD7-C1FFD3B9FF43}"/>
              </a:ext>
            </a:extLst>
          </p:cNvPr>
          <p:cNvSpPr/>
          <p:nvPr/>
        </p:nvSpPr>
        <p:spPr>
          <a:xfrm>
            <a:off x="6176864" y="537634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Weisskopf(1988)</a:t>
            </a:r>
          </a:p>
          <a:p>
            <a:r>
              <a:rPr lang="en-US" altLang="zh-CN" dirty="0"/>
              <a:t>Many seal pups grow into the </a:t>
            </a:r>
            <a:r>
              <a:rPr lang="en-US" altLang="zh-CN" b="1" dirty="0">
                <a:solidFill>
                  <a:srgbClr val="C00000"/>
                </a:solidFill>
              </a:rPr>
              <a:t>plastic collars</a:t>
            </a:r>
            <a:r>
              <a:rPr lang="en-US" altLang="zh-CN" dirty="0"/>
              <a:t>, and in time as it tightens, the plastic </a:t>
            </a:r>
            <a:r>
              <a:rPr lang="en-US" altLang="zh-CN" b="1" dirty="0">
                <a:solidFill>
                  <a:srgbClr val="C00000"/>
                </a:solidFill>
              </a:rPr>
              <a:t>severs </a:t>
            </a:r>
            <a:r>
              <a:rPr lang="en-US" altLang="zh-CN" dirty="0"/>
              <a:t>the seal’s arteries(</a:t>
            </a:r>
            <a:r>
              <a:rPr lang="zh-CN" altLang="en-US" dirty="0"/>
              <a:t>动脉</a:t>
            </a:r>
            <a:r>
              <a:rPr lang="en-US" altLang="zh-CN" dirty="0"/>
              <a:t>) or </a:t>
            </a:r>
            <a:r>
              <a:rPr lang="en-US" altLang="zh-CN" b="1" dirty="0">
                <a:solidFill>
                  <a:srgbClr val="C00000"/>
                </a:solidFill>
              </a:rPr>
              <a:t>strangles it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4A8D3E-884B-4309-80E2-937B869AF917}"/>
              </a:ext>
            </a:extLst>
          </p:cNvPr>
          <p:cNvSpPr/>
          <p:nvPr/>
        </p:nvSpPr>
        <p:spPr>
          <a:xfrm>
            <a:off x="80864" y="623963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  <a:cs typeface="+mn-ea"/>
              </a:rPr>
              <a:t>Derraik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</a:rPr>
              <a:t>, J.G.B., 2002. The pollution of the marine environment by plastic debris: a review. Marine Pollution Bulletin 44, 842–852.. doi:10.1016/s0025-326x(02)00220-5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616EF1-2977-47B3-B97A-29CF6249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124" y="1114671"/>
            <a:ext cx="2698357" cy="1907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chinadialogueocean.net/wp-content/uploads/2020/06/05-fish-on-plate-1440x1018.png">
            <a:extLst>
              <a:ext uri="{FF2B5EF4-FFF2-40B4-BE49-F238E27FC236}">
                <a16:creationId xmlns:a16="http://schemas.microsoft.com/office/drawing/2014/main" id="{BB8294FE-5EC6-4F3B-9E79-36EA41CC1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328" y="1170170"/>
            <a:ext cx="2698358" cy="1907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CE90EBA-B6F4-453B-A55D-82E0227C90B5}"/>
              </a:ext>
            </a:extLst>
          </p:cNvPr>
          <p:cNvSpPr/>
          <p:nvPr/>
        </p:nvSpPr>
        <p:spPr>
          <a:xfrm>
            <a:off x="6176864" y="44885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Fowler, 1987;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Laist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(1987)</a:t>
            </a:r>
          </a:p>
          <a:p>
            <a:r>
              <a:rPr lang="en-US" altLang="zh-CN" dirty="0"/>
              <a:t>They will approach objects in the water and often </a:t>
            </a:r>
            <a:r>
              <a:rPr lang="en-US" altLang="zh-CN" b="1" dirty="0">
                <a:solidFill>
                  <a:srgbClr val="C00000"/>
                </a:solidFill>
              </a:rPr>
              <a:t>poke their heads into loops and holes.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9AD59E-D7C3-4D9B-A174-E4B7575BF574}"/>
              </a:ext>
            </a:extLst>
          </p:cNvPr>
          <p:cNvSpPr/>
          <p:nvPr/>
        </p:nvSpPr>
        <p:spPr>
          <a:xfrm>
            <a:off x="6937544" y="1337894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  <a:latin typeface="Comic Sans MS" panose="030F0702030302020204" pitchFamily="66" charset="0"/>
              </a:rPr>
              <a:t>“Ghost Fishing Gear”</a:t>
            </a:r>
            <a:endParaRPr lang="zh-CN" altLang="en-US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969DE3-75CB-45E2-B193-83EE05663264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  <a:cs typeface="+mn-ea"/>
                <a:sym typeface="+mn-lt"/>
              </a:rPr>
              <a:t>Q5</a:t>
            </a:r>
            <a:endParaRPr lang="zh-CN" altLang="en-US" sz="4000" u="sng" dirty="0">
              <a:solidFill>
                <a:srgbClr val="1A9895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BDB97A-C6E5-425F-BDAB-4ADF9E0297F9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How the plastic debris impact the marine animals?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FCCE511-0E52-4972-B007-BA333353CE51}"/>
              </a:ext>
            </a:extLst>
          </p:cNvPr>
          <p:cNvSpPr/>
          <p:nvPr/>
        </p:nvSpPr>
        <p:spPr>
          <a:xfrm>
            <a:off x="8546659" y="119431"/>
            <a:ext cx="2390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(Open Question)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94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8" grpId="0"/>
      <p:bldP spid="11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9EC082-0EE7-4C01-89D1-310ACEB71A3E}"/>
              </a:ext>
            </a:extLst>
          </p:cNvPr>
          <p:cNvSpPr/>
          <p:nvPr/>
        </p:nvSpPr>
        <p:spPr>
          <a:xfrm>
            <a:off x="5530462" y="1243075"/>
            <a:ext cx="55179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largest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exposure</a:t>
            </a:r>
            <a:r>
              <a:rPr lang="en-US" altLang="zh-CN" dirty="0"/>
              <a:t> humans have had to BPA is by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mouth</a:t>
            </a:r>
            <a:r>
              <a:rPr lang="en-US" altLang="zh-CN" dirty="0"/>
              <a:t> from sources such as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 packaging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metal food cans</a:t>
            </a:r>
            <a:r>
              <a:rPr lang="en-US" altLang="zh-CN" dirty="0"/>
              <a:t>, and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plastic bottles.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Bisphenol-A-Skeletal.svg">
            <a:extLst>
              <a:ext uri="{FF2B5EF4-FFF2-40B4-BE49-F238E27FC236}">
                <a16:creationId xmlns:a16="http://schemas.microsoft.com/office/drawing/2014/main" id="{F464E182-BF46-4625-9035-732D6185C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080" y="1354505"/>
            <a:ext cx="2195824" cy="9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ycarbonatsynthese.svg">
            <a:extLst>
              <a:ext uri="{FF2B5EF4-FFF2-40B4-BE49-F238E27FC236}">
                <a16:creationId xmlns:a16="http://schemas.microsoft.com/office/drawing/2014/main" id="{FF92576A-14DB-4986-9A57-88C98E2AC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5" y="4536261"/>
            <a:ext cx="6759196" cy="96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ynthesis of bisphenol A from phenol and acetone">
            <a:extLst>
              <a:ext uri="{FF2B5EF4-FFF2-40B4-BE49-F238E27FC236}">
                <a16:creationId xmlns:a16="http://schemas.microsoft.com/office/drawing/2014/main" id="{556E7D0C-7C79-47BD-9DC3-A1FCAE716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2" y="2591100"/>
            <a:ext cx="5903167" cy="113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6F05753-4365-4BA1-97A7-13A217F66F0C}"/>
              </a:ext>
            </a:extLst>
          </p:cNvPr>
          <p:cNvSpPr/>
          <p:nvPr/>
        </p:nvSpPr>
        <p:spPr>
          <a:xfrm>
            <a:off x="80864" y="1576330"/>
            <a:ext cx="17524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Bisphenol A</a:t>
            </a:r>
            <a:endParaRPr lang="zh-CN" altLang="en-US" sz="2200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3062F6-A999-4E2A-9C67-0F53A7CBC13F}"/>
              </a:ext>
            </a:extLst>
          </p:cNvPr>
          <p:cNvSpPr/>
          <p:nvPr/>
        </p:nvSpPr>
        <p:spPr>
          <a:xfrm>
            <a:off x="0" y="642481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hlinkClick r:id="rId5"/>
              </a:rPr>
              <a:t>https://en.wikipedia.org/wiki/Bisphenol_A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765F9E-F17E-4BD7-8DFC-F84216A72694}"/>
              </a:ext>
            </a:extLst>
          </p:cNvPr>
          <p:cNvSpPr/>
          <p:nvPr/>
        </p:nvSpPr>
        <p:spPr>
          <a:xfrm>
            <a:off x="-105748" y="5717676"/>
            <a:ext cx="7047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Bisphenol A is a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precursor </a:t>
            </a:r>
            <a:r>
              <a:rPr lang="en-US" altLang="zh-CN" dirty="0"/>
              <a:t>to </a:t>
            </a:r>
            <a:r>
              <a:rPr lang="en-US" altLang="zh-CN" b="1" dirty="0">
                <a:solidFill>
                  <a:srgbClr val="C00000"/>
                </a:solidFill>
              </a:rPr>
              <a:t>polycarbonate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cs typeface="+mn-ea"/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plastics</a:t>
            </a:r>
            <a:r>
              <a:rPr lang="en-US" altLang="zh-CN" dirty="0"/>
              <a:t>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364BE-60AB-4670-BB1C-9C0F18EE60B4}"/>
              </a:ext>
            </a:extLst>
          </p:cNvPr>
          <p:cNvSpPr/>
          <p:nvPr/>
        </p:nvSpPr>
        <p:spPr>
          <a:xfrm>
            <a:off x="80864" y="3824069"/>
            <a:ext cx="6674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compound is synthesized by the condensation of </a:t>
            </a:r>
            <a:r>
              <a:rPr lang="en-US" altLang="zh-CN" b="1" dirty="0">
                <a:solidFill>
                  <a:srgbClr val="C00000"/>
                </a:solidFill>
              </a:rPr>
              <a:t>acetone </a:t>
            </a:r>
            <a:r>
              <a:rPr lang="en-US" altLang="zh-CN" dirty="0"/>
              <a:t>with two equivalents of </a:t>
            </a:r>
            <a:r>
              <a:rPr lang="en-US" altLang="zh-CN" b="1" dirty="0">
                <a:solidFill>
                  <a:srgbClr val="C00000"/>
                </a:solidFill>
              </a:rPr>
              <a:t>phenol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82A8A9-8409-4628-9A78-C6124678E535}"/>
              </a:ext>
            </a:extLst>
          </p:cNvPr>
          <p:cNvSpPr/>
          <p:nvPr/>
        </p:nvSpPr>
        <p:spPr>
          <a:xfrm>
            <a:off x="6406542" y="6301189"/>
            <a:ext cx="57227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</a:rPr>
              <a:t>Rochester J R. Bisphenol A and human health: a review of the literature[J]. Reproductive toxicology, 2013, 42: 132-155.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FDF1B6-AB74-4D88-8ED6-284290F2928B}"/>
              </a:ext>
            </a:extLst>
          </p:cNvPr>
          <p:cNvSpPr/>
          <p:nvPr/>
        </p:nvSpPr>
        <p:spPr>
          <a:xfrm>
            <a:off x="7458352" y="2451918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A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、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Reproduction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4CD0CC-BACF-48A6-8E85-B1545847B63F}"/>
              </a:ext>
            </a:extLst>
          </p:cNvPr>
          <p:cNvSpPr/>
          <p:nvPr/>
        </p:nvSpPr>
        <p:spPr>
          <a:xfrm>
            <a:off x="7458352" y="3981484"/>
            <a:ext cx="25522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B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、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Development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76FC71-98AC-4A04-9759-211FD4026A08}"/>
              </a:ext>
            </a:extLst>
          </p:cNvPr>
          <p:cNvSpPr/>
          <p:nvPr/>
        </p:nvSpPr>
        <p:spPr>
          <a:xfrm>
            <a:off x="7458352" y="5082845"/>
            <a:ext cx="3173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C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、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Metabolic disease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25C2603-4A99-41F2-8838-887FEB99D461}"/>
              </a:ext>
            </a:extLst>
          </p:cNvPr>
          <p:cNvSpPr/>
          <p:nvPr/>
        </p:nvSpPr>
        <p:spPr>
          <a:xfrm>
            <a:off x="9102448" y="2821109"/>
            <a:ext cx="31213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Sex hormone concentrations</a:t>
            </a:r>
          </a:p>
          <a:p>
            <a:r>
              <a:rPr lang="en-US" altLang="zh-CN" dirty="0"/>
              <a:t>Reduced sperm quality</a:t>
            </a:r>
          </a:p>
          <a:p>
            <a:r>
              <a:rPr lang="en-US" altLang="zh-CN" dirty="0"/>
              <a:t>Male sexual function</a:t>
            </a:r>
          </a:p>
          <a:p>
            <a:r>
              <a:rPr lang="en-US" altLang="zh-CN" dirty="0"/>
              <a:t>Breast cancer</a:t>
            </a:r>
            <a:endParaRPr lang="zh-CN" altLang="en-US" dirty="0"/>
          </a:p>
        </p:txBody>
      </p:sp>
      <p:pic>
        <p:nvPicPr>
          <p:cNvPr id="1036" name="Picture 12" descr="https://upload.wikimedia.org/wikipedia/commons/thumb/6/6d/Plastic-recyc-07.svg/1920px-Plastic-recyc-07.svg.png">
            <a:extLst>
              <a:ext uri="{FF2B5EF4-FFF2-40B4-BE49-F238E27FC236}">
                <a16:creationId xmlns:a16="http://schemas.microsoft.com/office/drawing/2014/main" id="{5EBEC92B-2C8B-4793-A5F7-203646F1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766" y="1265275"/>
            <a:ext cx="1131440" cy="113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F76BF23-F796-4834-B67C-3926469F6B2E}"/>
              </a:ext>
            </a:extLst>
          </p:cNvPr>
          <p:cNvSpPr/>
          <p:nvPr/>
        </p:nvSpPr>
        <p:spPr>
          <a:xfrm>
            <a:off x="9100461" y="4399523"/>
            <a:ext cx="28648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Male genital abnormalities</a:t>
            </a:r>
          </a:p>
          <a:p>
            <a:r>
              <a:rPr lang="en-US" altLang="zh-CN" dirty="0"/>
              <a:t>Childhood asthma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9F8914-6BE6-4D7F-81C2-665BFB5236A1}"/>
              </a:ext>
            </a:extLst>
          </p:cNvPr>
          <p:cNvSpPr/>
          <p:nvPr/>
        </p:nvSpPr>
        <p:spPr>
          <a:xfrm>
            <a:off x="9100461" y="5384352"/>
            <a:ext cx="25827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Type-2 diabetes</a:t>
            </a:r>
          </a:p>
          <a:p>
            <a:r>
              <a:rPr lang="en-US" altLang="zh-CN" dirty="0"/>
              <a:t>Obesity</a:t>
            </a:r>
          </a:p>
          <a:p>
            <a:r>
              <a:rPr lang="en-US" altLang="zh-CN" dirty="0"/>
              <a:t>Cardiovascular disease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4EEAF2-BD66-4EE8-96CF-4A2DF31AE0BA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  <a:cs typeface="+mn-ea"/>
                <a:sym typeface="+mn-lt"/>
              </a:rPr>
              <a:t>Q6</a:t>
            </a:r>
            <a:endParaRPr lang="zh-CN" altLang="en-US" sz="4000" u="sng" dirty="0">
              <a:solidFill>
                <a:srgbClr val="1A9895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E8746D-5FC2-45A7-A9FE-C3CD06DACC5C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How the BPA impacts our health?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45F2DB-65A2-4B25-B570-B2E6E07F8A3C}"/>
              </a:ext>
            </a:extLst>
          </p:cNvPr>
          <p:cNvSpPr/>
          <p:nvPr/>
        </p:nvSpPr>
        <p:spPr>
          <a:xfrm>
            <a:off x="7720969" y="556329"/>
            <a:ext cx="24481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</a:rPr>
              <a:t>(Multiple Choice)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FA0C9C1-FEA8-458C-A6C7-F4D074960959}"/>
              </a:ext>
            </a:extLst>
          </p:cNvPr>
          <p:cNvSpPr/>
          <p:nvPr/>
        </p:nvSpPr>
        <p:spPr>
          <a:xfrm>
            <a:off x="7371354" y="2467166"/>
            <a:ext cx="699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✓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A1E51A-5D5C-416B-A054-B2D4A5F510AB}"/>
              </a:ext>
            </a:extLst>
          </p:cNvPr>
          <p:cNvSpPr/>
          <p:nvPr/>
        </p:nvSpPr>
        <p:spPr>
          <a:xfrm>
            <a:off x="7371354" y="3981484"/>
            <a:ext cx="699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latin typeface="Comic Sans MS" panose="030F0702030302020204" pitchFamily="66" charset="0"/>
              </a:rPr>
              <a:t>✓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EFEF296-6F12-4BAD-B850-5D6DC1E5086C}"/>
              </a:ext>
            </a:extLst>
          </p:cNvPr>
          <p:cNvSpPr/>
          <p:nvPr/>
        </p:nvSpPr>
        <p:spPr>
          <a:xfrm>
            <a:off x="7371354" y="5082845"/>
            <a:ext cx="699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✓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6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1" grpId="0"/>
      <p:bldP spid="12" grpId="0"/>
      <p:bldP spid="13" grpId="0"/>
      <p:bldP spid="1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127" y="2557690"/>
            <a:ext cx="75124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Part Five</a:t>
            </a:r>
          </a:p>
          <a:p>
            <a:pPr lvl="0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Our Action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810" y="2713512"/>
            <a:ext cx="0" cy="149442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EBAD235-5241-4AD2-848F-9D44B7CBCF59}"/>
              </a:ext>
            </a:extLst>
          </p:cNvPr>
          <p:cNvSpPr/>
          <p:nvPr/>
        </p:nvSpPr>
        <p:spPr>
          <a:xfrm>
            <a:off x="5206482" y="107598"/>
            <a:ext cx="684244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“The science we need for the ocean we want”</a:t>
            </a:r>
          </a:p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——the motto of UN decade of ocean science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E0F5D72C-4211-4547-971D-4A5D60F8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84" y="3966400"/>
            <a:ext cx="3517908" cy="27580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384B242-D54E-4123-81A9-20183D265679}"/>
              </a:ext>
            </a:extLst>
          </p:cNvPr>
          <p:cNvSpPr/>
          <p:nvPr/>
        </p:nvSpPr>
        <p:spPr>
          <a:xfrm>
            <a:off x="5244036" y="1258200"/>
            <a:ext cx="718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  <a:cs typeface="+mn-ea"/>
                <a:sym typeface="+mn-lt"/>
              </a:rPr>
              <a:t>The </a:t>
            </a:r>
            <a:r>
              <a:rPr lang="en-US" altLang="zh-CN" b="1" dirty="0">
                <a:solidFill>
                  <a:srgbClr val="7030A0"/>
                </a:solidFill>
                <a:latin typeface="Comic Sans MS" panose="030F0702030302020204" pitchFamily="66" charset="0"/>
                <a:cs typeface="+mn-ea"/>
                <a:sym typeface="+mn-lt"/>
              </a:rPr>
              <a:t>Ocean Cleanup </a:t>
            </a:r>
            <a:r>
              <a:rPr lang="en-US" altLang="zh-CN" dirty="0">
                <a:latin typeface="Comic Sans MS" panose="030F0702030302020204" pitchFamily="66" charset="0"/>
                <a:cs typeface="+mn-ea"/>
                <a:sym typeface="+mn-lt"/>
              </a:rPr>
              <a:t>has invented </a:t>
            </a: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66" charset="0"/>
                <a:cs typeface="+mn-ea"/>
                <a:sym typeface="+mn-lt"/>
              </a:rPr>
              <a:t>a huge floating boom </a:t>
            </a:r>
            <a:r>
              <a:rPr lang="en-US" altLang="zh-CN" dirty="0">
                <a:latin typeface="Comic Sans MS" panose="030F0702030302020204" pitchFamily="66" charset="0"/>
                <a:cs typeface="+mn-ea"/>
                <a:sym typeface="+mn-lt"/>
              </a:rPr>
              <a:t>that siphons plastic waste out of the Great Pacific Garbage Patch.</a:t>
            </a:r>
            <a:endParaRPr lang="zh-CN" altLang="en-US" dirty="0"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40B37C-A34B-4C31-ADDE-D56FA8D6AFA0}"/>
              </a:ext>
            </a:extLst>
          </p:cNvPr>
          <p:cNvSpPr txBox="1"/>
          <p:nvPr/>
        </p:nvSpPr>
        <p:spPr>
          <a:xfrm>
            <a:off x="168879" y="1339657"/>
            <a:ext cx="459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Engineering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BE9AA-366F-4E73-AEDE-47F21DD88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93" y="3251140"/>
            <a:ext cx="4614108" cy="3061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BB091AB-F807-47DB-B175-B8EEEDBDE9F8}"/>
              </a:ext>
            </a:extLst>
          </p:cNvPr>
          <p:cNvSpPr/>
          <p:nvPr/>
        </p:nvSpPr>
        <p:spPr>
          <a:xfrm>
            <a:off x="613535" y="2140905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Create a coastline where there are none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6CA66B-9C24-4DED-B1A8-988D523D51EC}"/>
              </a:ext>
            </a:extLst>
          </p:cNvPr>
          <p:cNvSpPr/>
          <p:nvPr/>
        </p:nvSpPr>
        <p:spPr>
          <a:xfrm>
            <a:off x="6755244" y="2150748"/>
            <a:ext cx="4694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Take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advantage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of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natural oceanic forces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0B9921-8B43-4721-8C8F-3CA2F91C73AC}"/>
              </a:ext>
            </a:extLst>
          </p:cNvPr>
          <p:cNvSpPr/>
          <p:nvPr/>
        </p:nvSpPr>
        <p:spPr>
          <a:xfrm>
            <a:off x="0" y="6396335"/>
            <a:ext cx="2727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hlinkClick r:id="rId4"/>
              </a:rPr>
              <a:t>https://theoceancleanup.com/oceans/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C886B3-B5BF-4A25-8B03-1D3965FBFB1D}"/>
              </a:ext>
            </a:extLst>
          </p:cNvPr>
          <p:cNvSpPr/>
          <p:nvPr/>
        </p:nvSpPr>
        <p:spPr>
          <a:xfrm>
            <a:off x="613535" y="2593779"/>
            <a:ext cx="5616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A long floater </a:t>
            </a:r>
            <a:r>
              <a:rPr lang="en-US" altLang="zh-CN" dirty="0"/>
              <a:t>sits at the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surface</a:t>
            </a:r>
            <a:r>
              <a:rPr lang="en-US" altLang="zh-CN" dirty="0"/>
              <a:t> of the water 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A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skirt</a:t>
            </a:r>
            <a:r>
              <a:rPr lang="en-US" altLang="zh-CN" dirty="0"/>
              <a:t> hangs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beneath</a:t>
            </a:r>
            <a:r>
              <a:rPr lang="en-US" altLang="zh-CN" dirty="0"/>
              <a:t> it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380DFD-E6A6-4C99-B2A3-90DA9BB4E25F}"/>
              </a:ext>
            </a:extLst>
          </p:cNvPr>
          <p:cNvSpPr/>
          <p:nvPr/>
        </p:nvSpPr>
        <p:spPr>
          <a:xfrm>
            <a:off x="6755244" y="2604809"/>
            <a:ext cx="4848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Both the plastic and system are being carried by the </a:t>
            </a:r>
            <a:r>
              <a:rPr lang="en-US" altLang="zh-CN" b="1" dirty="0">
                <a:solidFill>
                  <a:srgbClr val="C00000"/>
                </a:solidFill>
              </a:rPr>
              <a:t>wind, waves and current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944BA5-3411-4A10-8DA1-61507E45E036}"/>
              </a:ext>
            </a:extLst>
          </p:cNvPr>
          <p:cNvSpPr/>
          <p:nvPr/>
        </p:nvSpPr>
        <p:spPr>
          <a:xfrm>
            <a:off x="6755244" y="3256996"/>
            <a:ext cx="4848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Using </a:t>
            </a:r>
            <a:r>
              <a:rPr lang="en-US" altLang="zh-CN" b="1" dirty="0">
                <a:solidFill>
                  <a:srgbClr val="C00000"/>
                </a:solidFill>
              </a:rPr>
              <a:t>a sea anchor </a:t>
            </a:r>
            <a:r>
              <a:rPr lang="en-US" altLang="zh-CN" dirty="0"/>
              <a:t>to slow down the system, plastic can be retained and captured.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CACD7A-F237-4A1A-A3DE-CC4EA17F9A89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rPr>
              <a:t>Q7</a:t>
            </a:r>
            <a:endParaRPr lang="zh-CN" altLang="en-US" sz="4000" u="sng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2C647D-2D69-44BA-8DA4-7E630DA0610F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What can we do to prevent marine plastic pollution</a:t>
            </a:r>
            <a:r>
              <a:rPr lang="zh-CN" altLang="en-US" sz="2400" b="1" dirty="0">
                <a:latin typeface="Comic Sans MS" panose="030F0702030302020204" pitchFamily="66" charset="0"/>
                <a:cs typeface="+mn-ea"/>
                <a:sym typeface="+mn-lt"/>
              </a:rPr>
              <a:t>？</a:t>
            </a:r>
            <a:endParaRPr lang="en-US" altLang="zh-CN" sz="2400" b="1" dirty="0">
              <a:latin typeface="Comic Sans MS" panose="030F0702030302020204" pitchFamily="66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454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3" grpId="0"/>
      <p:bldP spid="5" grpId="0"/>
      <p:bldP spid="24" grpId="0"/>
      <p:bldP spid="10" grpId="0"/>
      <p:bldP spid="1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D3F365C7-61EC-4632-A10C-6DDD786E9E7C}"/>
              </a:ext>
            </a:extLst>
          </p:cNvPr>
          <p:cNvSpPr txBox="1"/>
          <p:nvPr/>
        </p:nvSpPr>
        <p:spPr>
          <a:xfrm>
            <a:off x="133658" y="1134793"/>
            <a:ext cx="459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  <a:cs typeface="+mn-ea"/>
                <a:sym typeface="Arial" panose="020B0604020202020204" pitchFamily="34" charset="0"/>
              </a:rPr>
              <a:t>Technology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F48687-F07D-4F1A-B8F1-1F36F39B454F}"/>
              </a:ext>
            </a:extLst>
          </p:cNvPr>
          <p:cNvSpPr/>
          <p:nvPr/>
        </p:nvSpPr>
        <p:spPr>
          <a:xfrm>
            <a:off x="2870376" y="1256631"/>
            <a:ext cx="3812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Ocean-friendly materials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84EA797-4324-4808-B8E2-9C84170D16C2}"/>
              </a:ext>
            </a:extLst>
          </p:cNvPr>
          <p:cNvSpPr/>
          <p:nvPr/>
        </p:nvSpPr>
        <p:spPr>
          <a:xfrm>
            <a:off x="-54591" y="6414234"/>
            <a:ext cx="46695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https://www.eurekalert.org/pub_releases/2020-03/ou-mtd032220.php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60E8DC-2293-4C6D-B628-88965036E7F6}"/>
              </a:ext>
            </a:extLst>
          </p:cNvPr>
          <p:cNvSpPr/>
          <p:nvPr/>
        </p:nvSpPr>
        <p:spPr>
          <a:xfrm>
            <a:off x="103658" y="1853640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A group of researchers from </a:t>
            </a:r>
            <a:r>
              <a:rPr lang="en-US" altLang="zh-CN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Osaka University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combined biomasses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starch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and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cellulose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to develop a marine biodegradable plastic.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CFB7C6-97D5-4C19-A2DC-C74D99B85B11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rPr>
              <a:t>Q7</a:t>
            </a:r>
            <a:endParaRPr lang="zh-CN" altLang="en-US" sz="4000" u="sng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663773-41C3-4B11-A26E-A50E89426603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What can we do to prevent marine plastic pollution</a:t>
            </a:r>
            <a:r>
              <a:rPr lang="zh-CN" altLang="en-US" sz="2400" b="1" dirty="0">
                <a:latin typeface="Comic Sans MS" panose="030F0702030302020204" pitchFamily="66" charset="0"/>
                <a:cs typeface="+mn-ea"/>
                <a:sym typeface="+mn-lt"/>
              </a:rPr>
              <a:t>？</a:t>
            </a:r>
            <a:endParaRPr lang="en-US" altLang="zh-CN" sz="2400" b="1" dirty="0"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3850E9-35FD-49E6-9432-091225274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851" y="1490751"/>
            <a:ext cx="4874701" cy="459326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0B3EB4B-B89D-43DD-9E03-AC3D7C7FF416}"/>
              </a:ext>
            </a:extLst>
          </p:cNvPr>
          <p:cNvSpPr/>
          <p:nvPr/>
        </p:nvSpPr>
        <p:spPr>
          <a:xfrm>
            <a:off x="7780586" y="1104778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Biodegradation Mechanism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17980D-564E-49B1-84F2-DFDB2AC6CD84}"/>
              </a:ext>
            </a:extLst>
          </p:cNvPr>
          <p:cNvSpPr/>
          <p:nvPr/>
        </p:nvSpPr>
        <p:spPr>
          <a:xfrm>
            <a:off x="182263" y="2926214"/>
            <a:ext cx="277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First stage: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Hydrolysis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E089F2-91F7-4AA4-B21A-309E73048539}"/>
              </a:ext>
            </a:extLst>
          </p:cNvPr>
          <p:cNvSpPr/>
          <p:nvPr/>
        </p:nvSpPr>
        <p:spPr>
          <a:xfrm>
            <a:off x="180857" y="4146936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Second stage: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Bacterial decomposition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0DB04B-267F-4691-9C3D-82C193B9BAD1}"/>
              </a:ext>
            </a:extLst>
          </p:cNvPr>
          <p:cNvSpPr/>
          <p:nvPr/>
        </p:nvSpPr>
        <p:spPr>
          <a:xfrm>
            <a:off x="182263" y="34068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Polymers are ultra-long molecules, but they are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shredded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by breaking ester bonds by enzymes produces by bacteria.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8862D4F-796A-44F2-A59B-A606AF4F8A6B}"/>
              </a:ext>
            </a:extLst>
          </p:cNvPr>
          <p:cNvSpPr/>
          <p:nvPr/>
        </p:nvSpPr>
        <p:spPr>
          <a:xfrm>
            <a:off x="133658" y="4609998"/>
            <a:ext cx="6036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Bacteria eat the finer parts and decompose them into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[water] and [carbon dioxide]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disappear.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BFBDB7A-916E-4F63-9FDD-3154B395BD91}"/>
              </a:ext>
            </a:extLst>
          </p:cNvPr>
          <p:cNvSpPr/>
          <p:nvPr/>
        </p:nvSpPr>
        <p:spPr>
          <a:xfrm>
            <a:off x="133658" y="5601369"/>
            <a:ext cx="6786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However, there are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few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bacteria in seawater, so it can be said that it is a very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 environment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biodegradation.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3891FEE-5FCB-471A-A0ED-76491E8C5EE3}"/>
              </a:ext>
            </a:extLst>
          </p:cNvPr>
          <p:cNvSpPr/>
          <p:nvPr/>
        </p:nvSpPr>
        <p:spPr>
          <a:xfrm>
            <a:off x="6169659" y="627746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Barron, A., Sparks, T.D., 2020. Commercial Marine-Degradable Polymers for Flexible Packaging. </a:t>
            </a:r>
            <a:r>
              <a:rPr lang="en-US" altLang="zh-CN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iScience</a:t>
            </a:r>
            <a:r>
              <a:rPr lang="en-US" altLang="zh-CN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23, 101353..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0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F112C2D-07BA-441D-80CC-E4E40355FB8E}"/>
              </a:ext>
            </a:extLst>
          </p:cNvPr>
          <p:cNvSpPr/>
          <p:nvPr/>
        </p:nvSpPr>
        <p:spPr>
          <a:xfrm>
            <a:off x="8145699" y="1345138"/>
            <a:ext cx="3001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latin typeface="Comic Sans MS" panose="030F0702030302020204" pitchFamily="66" charset="0"/>
                <a:cs typeface="+mn-ea"/>
                <a:sym typeface="+mn-lt"/>
              </a:rPr>
              <a:t>China’s Time Schedule</a:t>
            </a:r>
            <a:endParaRPr lang="zh-CN" altLang="en-US" sz="2000" b="1" dirty="0">
              <a:solidFill>
                <a:srgbClr val="7030A0"/>
              </a:solidFill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40B37C-A34B-4C31-ADDE-D56FA8D6AFA0}"/>
              </a:ext>
            </a:extLst>
          </p:cNvPr>
          <p:cNvSpPr txBox="1"/>
          <p:nvPr/>
        </p:nvSpPr>
        <p:spPr>
          <a:xfrm>
            <a:off x="485191" y="1225177"/>
            <a:ext cx="459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Policy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161F5B-7227-41DD-874E-7066EF3D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77" y="1967827"/>
            <a:ext cx="7639790" cy="43440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1BCF817-2ACF-4611-8647-EA36E26A9252}"/>
              </a:ext>
            </a:extLst>
          </p:cNvPr>
          <p:cNvSpPr/>
          <p:nvPr/>
        </p:nvSpPr>
        <p:spPr>
          <a:xfrm>
            <a:off x="785794" y="6403614"/>
            <a:ext cx="70892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</a:rPr>
              <a:t>Source: “Banning single-use plastic: lessons and experiences from countries” UN Environment report (2018)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5352C4-7FF5-4401-A195-3B6528EC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5248"/>
            <a:ext cx="3218092" cy="7302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C43FD5D-D57A-484E-B764-66EBA2256DD8}"/>
              </a:ext>
            </a:extLst>
          </p:cNvPr>
          <p:cNvSpPr/>
          <p:nvPr/>
        </p:nvSpPr>
        <p:spPr>
          <a:xfrm>
            <a:off x="8145699" y="3429000"/>
            <a:ext cx="38395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2022 </a:t>
            </a:r>
          </a:p>
          <a:p>
            <a:r>
              <a:rPr lang="en-US" altLang="zh-CN" dirty="0"/>
              <a:t>Significantly reduce the use of disposable plastic </a:t>
            </a:r>
            <a:r>
              <a:rPr lang="en-US" altLang="zh-CN" b="1" dirty="0">
                <a:solidFill>
                  <a:srgbClr val="C00000"/>
                </a:solidFill>
              </a:rPr>
              <a:t>in e-commerce, express deliveries and takeaway food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1CF06E-3BA0-4E12-870A-862B6085D4E9}"/>
              </a:ext>
            </a:extLst>
          </p:cNvPr>
          <p:cNvSpPr/>
          <p:nvPr/>
        </p:nvSpPr>
        <p:spPr>
          <a:xfrm>
            <a:off x="8145699" y="1881975"/>
            <a:ext cx="40276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2020 </a:t>
            </a:r>
          </a:p>
          <a:p>
            <a:r>
              <a:rPr lang="en-US" altLang="zh-CN" dirty="0"/>
              <a:t>Non-degradable plastic bags will be banned in places such as supermarkets and shopping malls </a:t>
            </a:r>
            <a:r>
              <a:rPr lang="en-US" altLang="zh-CN" b="1" dirty="0">
                <a:solidFill>
                  <a:srgbClr val="C00000"/>
                </a:solidFill>
              </a:rPr>
              <a:t>in major cities.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E214A1-B343-4849-98B0-C77BC8EFDDD4}"/>
              </a:ext>
            </a:extLst>
          </p:cNvPr>
          <p:cNvSpPr/>
          <p:nvPr/>
        </p:nvSpPr>
        <p:spPr>
          <a:xfrm>
            <a:off x="8164360" y="4976025"/>
            <a:ext cx="4027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2025 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Establish a system </a:t>
            </a:r>
            <a:r>
              <a:rPr lang="en-US" altLang="zh-CN" dirty="0"/>
              <a:t>for producing, distributing, consuming, recycling and disposing of plastic products.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F204C4-A4B6-4ADD-BBC4-C3A6EDB77A30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rPr>
              <a:t>Q7</a:t>
            </a:r>
            <a:endParaRPr lang="zh-CN" altLang="en-US" sz="4000" u="sng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C7F2DC-96EE-4E63-952D-7384BA6B3D8A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What can we do to prevent marine plastic pollution</a:t>
            </a:r>
            <a:r>
              <a:rPr lang="zh-CN" altLang="en-US" sz="2400" b="1" dirty="0">
                <a:latin typeface="Comic Sans MS" panose="030F0702030302020204" pitchFamily="66" charset="0"/>
                <a:cs typeface="+mn-ea"/>
                <a:sym typeface="+mn-lt"/>
              </a:rPr>
              <a:t>？</a:t>
            </a:r>
            <a:endParaRPr lang="en-US" altLang="zh-CN" sz="2400" b="1" dirty="0">
              <a:latin typeface="Comic Sans MS" panose="030F0702030302020204" pitchFamily="66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06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EF933EC-E2CD-4455-A4E7-4F940918536E}"/>
              </a:ext>
            </a:extLst>
          </p:cNvPr>
          <p:cNvSpPr/>
          <p:nvPr/>
        </p:nvSpPr>
        <p:spPr>
          <a:xfrm>
            <a:off x="127640" y="2505041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1. Carry a reusable bottle</a:t>
            </a:r>
            <a:endParaRPr lang="en-US" altLang="zh-CN" b="1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0E116D-0617-4990-81B6-FDBB6B180F8A}"/>
              </a:ext>
            </a:extLst>
          </p:cNvPr>
          <p:cNvSpPr/>
          <p:nvPr/>
        </p:nvSpPr>
        <p:spPr>
          <a:xfrm>
            <a:off x="127640" y="2913016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 Say no to plastic straws</a:t>
            </a:r>
            <a:endParaRPr lang="en-US" altLang="zh-CN" b="1" dirty="0">
              <a:solidFill>
                <a:srgbClr val="C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1DE533-81DD-4586-BF5D-C6C9F00075F2}"/>
              </a:ext>
            </a:extLst>
          </p:cNvPr>
          <p:cNvSpPr/>
          <p:nvPr/>
        </p:nvSpPr>
        <p:spPr>
          <a:xfrm>
            <a:off x="127640" y="3379496"/>
            <a:ext cx="3373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 Take a reusable coffee cup</a:t>
            </a:r>
            <a:endParaRPr lang="en-US" altLang="zh-CN" b="1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F40F2F-C42A-474E-91E5-93784820CB81}"/>
              </a:ext>
            </a:extLst>
          </p:cNvPr>
          <p:cNvSpPr/>
          <p:nvPr/>
        </p:nvSpPr>
        <p:spPr>
          <a:xfrm>
            <a:off x="127640" y="4232688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5. Use refill stations for detergents</a:t>
            </a:r>
            <a:endParaRPr lang="en-US" altLang="zh-CN" b="1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5FA8E1-49AB-42E6-9BB3-A97A31DCFDEC}"/>
              </a:ext>
            </a:extLst>
          </p:cNvPr>
          <p:cNvSpPr/>
          <p:nvPr/>
        </p:nvSpPr>
        <p:spPr>
          <a:xfrm>
            <a:off x="127640" y="4657848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6. Say no to disposable plastic cutlery</a:t>
            </a:r>
            <a:endParaRPr lang="en-US" altLang="zh-CN" b="1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FF4BDAB-E593-4C03-B870-220928D2C8D5}"/>
              </a:ext>
            </a:extLst>
          </p:cNvPr>
          <p:cNvSpPr/>
          <p:nvPr/>
        </p:nvSpPr>
        <p:spPr>
          <a:xfrm>
            <a:off x="127640" y="5076274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7. Get your milk delivered</a:t>
            </a:r>
            <a:endParaRPr lang="en-US" altLang="zh-CN" b="1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9E87595-CB54-4B3D-B23D-450F9F82E96E}"/>
              </a:ext>
            </a:extLst>
          </p:cNvPr>
          <p:cNvSpPr/>
          <p:nvPr/>
        </p:nvSpPr>
        <p:spPr>
          <a:xfrm>
            <a:off x="127640" y="5519105"/>
            <a:ext cx="242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8. Avoid microbeads</a:t>
            </a:r>
            <a:endParaRPr lang="en-US" altLang="zh-CN" b="1" dirty="0">
              <a:solidFill>
                <a:srgbClr val="C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83C30E-03B0-4674-BD09-D6790DDF4B84}"/>
              </a:ext>
            </a:extLst>
          </p:cNvPr>
          <p:cNvSpPr/>
          <p:nvPr/>
        </p:nvSpPr>
        <p:spPr>
          <a:xfrm>
            <a:off x="127640" y="5961936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9. Carry a shopping bag</a:t>
            </a:r>
            <a:endParaRPr lang="en-US" altLang="zh-CN" b="1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D08E486-671C-4A66-891A-132133F8D929}"/>
              </a:ext>
            </a:extLst>
          </p:cNvPr>
          <p:cNvSpPr/>
          <p:nvPr/>
        </p:nvSpPr>
        <p:spPr>
          <a:xfrm>
            <a:off x="127640" y="3774341"/>
            <a:ext cx="398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4. Avoid excessive food packaging</a:t>
            </a:r>
            <a:endParaRPr lang="en-US" altLang="zh-CN" b="1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DDA298-7D95-4198-9605-D4B5271360E8}"/>
              </a:ext>
            </a:extLst>
          </p:cNvPr>
          <p:cNvSpPr/>
          <p:nvPr/>
        </p:nvSpPr>
        <p:spPr>
          <a:xfrm>
            <a:off x="127640" y="2011190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 ways to reduce your plastic use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40B37C-A34B-4C31-ADDE-D56FA8D6AFA0}"/>
              </a:ext>
            </a:extLst>
          </p:cNvPr>
          <p:cNvSpPr txBox="1"/>
          <p:nvPr/>
        </p:nvSpPr>
        <p:spPr>
          <a:xfrm>
            <a:off x="207934" y="1224020"/>
            <a:ext cx="459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  <a:cs typeface="+mn-ea"/>
                <a:sym typeface="Arial" panose="020B0604020202020204" pitchFamily="34" charset="0"/>
              </a:rPr>
              <a:t>Individual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47FCC1-F4C3-4BB8-926D-3EB771620336}"/>
              </a:ext>
            </a:extLst>
          </p:cNvPr>
          <p:cNvSpPr/>
          <p:nvPr/>
        </p:nvSpPr>
        <p:spPr>
          <a:xfrm>
            <a:off x="6095999" y="1634790"/>
            <a:ext cx="540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“A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papery or cardboard-like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flavor from the straw”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8E4313-8AEA-443C-B56F-0066CD320330}"/>
              </a:ext>
            </a:extLst>
          </p:cNvPr>
          <p:cNvSpPr/>
          <p:nvPr/>
        </p:nvSpPr>
        <p:spPr>
          <a:xfrm>
            <a:off x="6095999" y="2074188"/>
            <a:ext cx="593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“A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chemical taste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from the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glue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used to manufacture it”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69F5BD-2F87-45DE-80FE-A5E94D32B32F}"/>
              </a:ext>
            </a:extLst>
          </p:cNvPr>
          <p:cNvSpPr/>
          <p:nvPr/>
        </p:nvSpPr>
        <p:spPr>
          <a:xfrm>
            <a:off x="6095999" y="2463173"/>
            <a:ext cx="516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“Spoil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the flavor of your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milkshake or cocktail”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BD0C73-3BB7-4053-97E9-C89779C0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56" y="2255223"/>
            <a:ext cx="2005216" cy="14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1E7FC34-16DC-44AB-A3CC-1B06937A7A04}"/>
              </a:ext>
            </a:extLst>
          </p:cNvPr>
          <p:cNvSpPr/>
          <p:nvPr/>
        </p:nvSpPr>
        <p:spPr>
          <a:xfrm>
            <a:off x="6164230" y="3606983"/>
            <a:ext cx="57323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Microbeads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get washed into the drain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are too small to be filtered out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 </a:t>
            </a:r>
          </a:p>
          <a:p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They enter our waterways and wind up in lakes and streams and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 the tummies of unsuspecting fish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 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8" name="Picture 4" descr="Why Illinois has banned exfoliating face washes | New Scientist">
            <a:extLst>
              <a:ext uri="{FF2B5EF4-FFF2-40B4-BE49-F238E27FC236}">
                <a16:creationId xmlns:a16="http://schemas.microsoft.com/office/drawing/2014/main" id="{5077FD71-ABD1-4311-95BB-8010F2D7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218" y="5038520"/>
            <a:ext cx="2071417" cy="15880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83A2D7C-06B3-4A2B-8E9B-82B28230D63E}"/>
              </a:ext>
            </a:extLst>
          </p:cNvPr>
          <p:cNvSpPr/>
          <p:nvPr/>
        </p:nvSpPr>
        <p:spPr>
          <a:xfrm>
            <a:off x="6059862" y="630118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  <a:hlinkClick r:id="rId4"/>
              </a:rPr>
              <a:t>https://www.twowanderingsoles.com/blog/simple-ways-to-reduce-plastic-use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/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29F700-927F-4CE0-A8F6-C54F393B8DF5}"/>
              </a:ext>
            </a:extLst>
          </p:cNvPr>
          <p:cNvSpPr/>
          <p:nvPr/>
        </p:nvSpPr>
        <p:spPr>
          <a:xfrm>
            <a:off x="-36138" y="643931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  <a:hlinkClick r:id="rId5"/>
              </a:rPr>
              <a:t>https://www.greenpeace.org.uk/news/9-ways-reduce-plastic-use/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42256BA-3D98-48FD-84C7-D80A3C6A075A}"/>
              </a:ext>
            </a:extLst>
          </p:cNvPr>
          <p:cNvSpPr/>
          <p:nvPr/>
        </p:nvSpPr>
        <p:spPr>
          <a:xfrm>
            <a:off x="2117928" y="1292963"/>
            <a:ext cx="2812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Change your life style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068AA7-9B40-4C50-AB16-90D2D1440C56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rPr>
              <a:t>Q7</a:t>
            </a:r>
            <a:endParaRPr lang="zh-CN" altLang="en-US" sz="4000" u="sng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60F67B-1193-4128-8281-E579B90BA5E7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What can we do to prevent marine plastic pollution</a:t>
            </a:r>
            <a:r>
              <a:rPr lang="zh-CN" altLang="en-US" sz="2400" b="1" dirty="0">
                <a:latin typeface="Comic Sans MS" panose="030F0702030302020204" pitchFamily="66" charset="0"/>
                <a:cs typeface="+mn-ea"/>
                <a:sym typeface="+mn-lt"/>
              </a:rPr>
              <a:t>？</a:t>
            </a:r>
            <a:endParaRPr lang="en-US" altLang="zh-CN" sz="2400" b="1" dirty="0">
              <a:latin typeface="Comic Sans MS" panose="030F0702030302020204" pitchFamily="66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515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4" grpId="0"/>
      <p:bldP spid="6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31162" y="2501675"/>
            <a:ext cx="28552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+mj-lt"/>
              </a:rPr>
              <a:t>Contents</a:t>
            </a:r>
          </a:p>
          <a:p>
            <a:pPr algn="ctr"/>
            <a:endParaRPr lang="en-US" altLang="zh-CN" sz="4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50909" y="3434853"/>
            <a:ext cx="2499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01 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Introduction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34865" y="3963807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02 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Sources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4865" y="4492761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03 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Distribution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234865" y="5021715"/>
            <a:ext cx="1399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04 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Impact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Comic Sans MS" panose="030F0702030302020204" pitchFamily="66" charset="0"/>
              <a:cs typeface="+mn-ea"/>
              <a:sym typeface="+mn-lt"/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34865" y="5550669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05 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Action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387599" y="3306009"/>
            <a:ext cx="2040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36171" y="2766770"/>
            <a:ext cx="103196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THANK YOU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FOR WATCHING</a:t>
            </a:r>
          </a:p>
        </p:txBody>
      </p:sp>
      <p:sp>
        <p:nvSpPr>
          <p:cNvPr id="4" name="矩形 3"/>
          <p:cNvSpPr/>
          <p:nvPr/>
        </p:nvSpPr>
        <p:spPr>
          <a:xfrm>
            <a:off x="8409026" y="6297482"/>
            <a:ext cx="3699015" cy="409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omic Sans MS" panose="030F0702030302020204" pitchFamily="66" charset="0"/>
                <a:ea typeface="微软雅黑"/>
              </a:rPr>
              <a:t>Reporter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微软雅黑"/>
              </a:rPr>
              <a:t>：</a:t>
            </a:r>
            <a:r>
              <a:rPr lang="en-US" altLang="zh-CN" dirty="0">
                <a:solidFill>
                  <a:prstClr val="black"/>
                </a:solidFill>
                <a:latin typeface="Comic Sans MS" panose="030F0702030302020204" pitchFamily="66" charset="0"/>
                <a:ea typeface="微软雅黑"/>
              </a:rPr>
              <a:t>Chen Fang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微软雅黑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782974" y="4658029"/>
            <a:ext cx="4626052" cy="0"/>
          </a:xfrm>
          <a:prstGeom prst="line">
            <a:avLst/>
          </a:prstGeom>
          <a:ln>
            <a:solidFill>
              <a:srgbClr val="1A98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E22109A-8022-4341-8DBE-F2D39AD31835}"/>
              </a:ext>
            </a:extLst>
          </p:cNvPr>
          <p:cNvSpPr/>
          <p:nvPr/>
        </p:nvSpPr>
        <p:spPr>
          <a:xfrm>
            <a:off x="-415696" y="6297482"/>
            <a:ext cx="2703734" cy="40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微软雅黑"/>
              </a:rPr>
              <a:t>2021/7/16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127" y="2557690"/>
            <a:ext cx="791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Part One</a:t>
            </a:r>
          </a:p>
          <a:p>
            <a:pPr lvl="0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Introduction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810" y="2713512"/>
            <a:ext cx="0" cy="149442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71AC9CF-666B-4DD5-9D1F-BE86FEFD8670}"/>
              </a:ext>
            </a:extLst>
          </p:cNvPr>
          <p:cNvSpPr/>
          <p:nvPr/>
        </p:nvSpPr>
        <p:spPr>
          <a:xfrm>
            <a:off x="4213067" y="176024"/>
            <a:ext cx="791050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By 2050, there will be more plastic in the ocean than fish (by weight).</a:t>
            </a:r>
          </a:p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——World Economy Forum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19 Jan 2016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）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4F018C-F1FF-4635-A3BD-2BCEC7C9627D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  <a:cs typeface="+mn-ea"/>
                <a:sym typeface="+mn-lt"/>
              </a:rPr>
              <a:t>Q1</a:t>
            </a:r>
            <a:endParaRPr lang="zh-CN" altLang="en-US" sz="4000" u="sng" dirty="0">
              <a:solidFill>
                <a:srgbClr val="1A9895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D9EF54-08A7-43A7-B54F-31641330D08D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How much plastics enter the ocean every year</a:t>
            </a:r>
            <a:r>
              <a:rPr lang="zh-CN" altLang="en-US" sz="2400" b="1" dirty="0">
                <a:latin typeface="Comic Sans MS" panose="030F0702030302020204" pitchFamily="66" charset="0"/>
                <a:cs typeface="+mn-ea"/>
                <a:sym typeface="+mn-lt"/>
              </a:rPr>
              <a:t>？</a:t>
            </a:r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(in weight)</a:t>
            </a:r>
            <a:endParaRPr lang="zh-CN" altLang="en-US" sz="2400" b="1" dirty="0"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5AAB32-CD4E-4935-B8F6-B16FA1FD5738}"/>
              </a:ext>
            </a:extLst>
          </p:cNvPr>
          <p:cNvSpPr/>
          <p:nvPr/>
        </p:nvSpPr>
        <p:spPr>
          <a:xfrm>
            <a:off x="8596604" y="6390212"/>
            <a:ext cx="35953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hlinkClick r:id="rId3"/>
              </a:rPr>
              <a:t>https://ourworldindata.org/plastic-pollution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A01E0E-A81D-47B1-9C93-799A0D0FC565}"/>
              </a:ext>
            </a:extLst>
          </p:cNvPr>
          <p:cNvSpPr/>
          <p:nvPr/>
        </p:nvSpPr>
        <p:spPr>
          <a:xfrm>
            <a:off x="8173103" y="1319825"/>
            <a:ext cx="2553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A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8 tons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59E604-7168-4F79-8792-10B1DC2607A7}"/>
              </a:ext>
            </a:extLst>
          </p:cNvPr>
          <p:cNvSpPr/>
          <p:nvPr/>
        </p:nvSpPr>
        <p:spPr>
          <a:xfrm>
            <a:off x="8173103" y="1781898"/>
            <a:ext cx="4086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B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8,000 tons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5C11B9-ABEA-4862-B4EC-E50E7ED5C56D}"/>
              </a:ext>
            </a:extLst>
          </p:cNvPr>
          <p:cNvSpPr/>
          <p:nvPr/>
        </p:nvSpPr>
        <p:spPr>
          <a:xfrm>
            <a:off x="8173103" y="2272547"/>
            <a:ext cx="28201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C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8,000,000 tons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EC1C37-516F-4587-880A-7CF50EFA58C4}"/>
              </a:ext>
            </a:extLst>
          </p:cNvPr>
          <p:cNvSpPr/>
          <p:nvPr/>
        </p:nvSpPr>
        <p:spPr>
          <a:xfrm>
            <a:off x="7846023" y="3119303"/>
            <a:ext cx="40868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In 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1950</a:t>
            </a:r>
            <a:r>
              <a:rPr lang="en-US" altLang="zh-CN" dirty="0">
                <a:cs typeface="+mn-ea"/>
                <a:sym typeface="+mn-lt"/>
              </a:rPr>
              <a:t> the world produced only 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2 million tons</a:t>
            </a:r>
            <a:r>
              <a:rPr lang="en-US" altLang="zh-CN" dirty="0">
                <a:cs typeface="+mn-ea"/>
                <a:sym typeface="+mn-lt"/>
              </a:rPr>
              <a:t> per year. </a:t>
            </a:r>
          </a:p>
          <a:p>
            <a:pPr algn="just"/>
            <a:endParaRPr lang="en-US" altLang="zh-CN" dirty="0">
              <a:cs typeface="+mn-ea"/>
              <a:sym typeface="+mn-lt"/>
            </a:endParaRPr>
          </a:p>
          <a:p>
            <a:pPr algn="just"/>
            <a:r>
              <a:rPr lang="en-US" altLang="zh-CN" dirty="0">
                <a:cs typeface="+mn-ea"/>
                <a:sym typeface="+mn-lt"/>
              </a:rPr>
              <a:t>Since then, annual production has increased nearly 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200 times</a:t>
            </a:r>
            <a:r>
              <a:rPr lang="en-US" altLang="zh-CN" dirty="0">
                <a:cs typeface="+mn-ea"/>
                <a:sym typeface="+mn-lt"/>
              </a:rPr>
              <a:t>, reaching 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381 million tons </a:t>
            </a:r>
            <a:r>
              <a:rPr lang="en-US" altLang="zh-CN" dirty="0">
                <a:cs typeface="+mn-ea"/>
                <a:sym typeface="+mn-lt"/>
              </a:rPr>
              <a:t>in 2015.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00B5CE1C-164F-4CD5-943B-95F83317C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304" y="1285310"/>
            <a:ext cx="7624360" cy="538190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8012150-DCBF-43EC-9660-39D229BDE482}"/>
              </a:ext>
            </a:extLst>
          </p:cNvPr>
          <p:cNvSpPr/>
          <p:nvPr/>
        </p:nvSpPr>
        <p:spPr>
          <a:xfrm>
            <a:off x="7846023" y="5061121"/>
            <a:ext cx="40868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Every year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8 million 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tons </a:t>
            </a:r>
            <a:r>
              <a:rPr lang="en-US" altLang="zh-CN" dirty="0">
                <a:cs typeface="+mn-ea"/>
                <a:sym typeface="+mn-lt"/>
              </a:rPr>
              <a:t>(2~3% of global annual plastics waste)  of plastic enter the ocean.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4ABF12-A69B-44D9-AD8E-71D4020A79D4}"/>
              </a:ext>
            </a:extLst>
          </p:cNvPr>
          <p:cNvSpPr/>
          <p:nvPr/>
        </p:nvSpPr>
        <p:spPr>
          <a:xfrm>
            <a:off x="8101060" y="2223925"/>
            <a:ext cx="699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✓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8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6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127" y="2557690"/>
            <a:ext cx="582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Part Two</a:t>
            </a:r>
          </a:p>
          <a:p>
            <a:pPr lvl="0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Sources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810" y="2713512"/>
            <a:ext cx="0" cy="149442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67B64D3-33D6-4EC8-9373-6F2A5CB40833}"/>
              </a:ext>
            </a:extLst>
          </p:cNvPr>
          <p:cNvSpPr txBox="1"/>
          <p:nvPr/>
        </p:nvSpPr>
        <p:spPr>
          <a:xfrm>
            <a:off x="4652865" y="255037"/>
            <a:ext cx="740228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80 percent of ocean plastics come from land-based sources.</a:t>
            </a:r>
          </a:p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——Our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World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4F018C-F1FF-4635-A3BD-2BCEC7C9627D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  <a:cs typeface="+mn-ea"/>
                <a:sym typeface="+mn-lt"/>
              </a:rPr>
              <a:t>Q2</a:t>
            </a:r>
            <a:endParaRPr lang="zh-CN" altLang="en-US" sz="4000" u="sng" dirty="0">
              <a:solidFill>
                <a:srgbClr val="1A9895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4F19A6-10F9-40DA-B212-B4B3787C465D}"/>
              </a:ext>
            </a:extLst>
          </p:cNvPr>
          <p:cNvSpPr/>
          <p:nvPr/>
        </p:nvSpPr>
        <p:spPr>
          <a:xfrm>
            <a:off x="162223" y="1264702"/>
            <a:ext cx="6353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Researchers collect more than 340 thousand pieces of plastic waste in 55 countries in 2020, and 63% of which were marked with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 consumer brand</a:t>
            </a:r>
            <a:r>
              <a:rPr lang="en-US" altLang="zh-CN" dirty="0">
                <a:latin typeface="Comic Sans MS" panose="030F0702030302020204" pitchFamily="66" charset="0"/>
              </a:rPr>
              <a:t>.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A3E65A-EE4F-4516-8737-B3C18BD7DB79}"/>
              </a:ext>
            </a:extLst>
          </p:cNvPr>
          <p:cNvSpPr txBox="1"/>
          <p:nvPr/>
        </p:nvSpPr>
        <p:spPr>
          <a:xfrm>
            <a:off x="6696010" y="6413128"/>
            <a:ext cx="5644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https://www.breakfreefromplastic.org/2020/12/02/top-plastic-polluters-of-2020/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0FCDEF-5B4C-40AA-95DB-BBFF8004AE0C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Which corporation contributes most plastic in the ocean?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2016A6-976F-44B6-8A63-07092DEAAF3D}"/>
              </a:ext>
            </a:extLst>
          </p:cNvPr>
          <p:cNvSpPr txBox="1"/>
          <p:nvPr/>
        </p:nvSpPr>
        <p:spPr>
          <a:xfrm>
            <a:off x="0" y="2940394"/>
            <a:ext cx="437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A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、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Coca-Cola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A24F39-8846-4A12-8C71-448BF9DF107B}"/>
              </a:ext>
            </a:extLst>
          </p:cNvPr>
          <p:cNvSpPr/>
          <p:nvPr/>
        </p:nvSpPr>
        <p:spPr>
          <a:xfrm>
            <a:off x="0" y="4174104"/>
            <a:ext cx="1657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B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、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Nestlé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5EA934-2964-4F65-93DA-B86A013F72F8}"/>
              </a:ext>
            </a:extLst>
          </p:cNvPr>
          <p:cNvSpPr/>
          <p:nvPr/>
        </p:nvSpPr>
        <p:spPr>
          <a:xfrm>
            <a:off x="0" y="5407815"/>
            <a:ext cx="449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C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、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P&amp;G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（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Procter &amp; Gamble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）</a:t>
            </a:r>
          </a:p>
        </p:txBody>
      </p:sp>
      <p:pic>
        <p:nvPicPr>
          <p:cNvPr id="13" name="Picture 2" descr="可口可乐标志">
            <a:extLst>
              <a:ext uri="{FF2B5EF4-FFF2-40B4-BE49-F238E27FC236}">
                <a16:creationId xmlns:a16="http://schemas.microsoft.com/office/drawing/2014/main" id="{4887C64D-5813-4D0E-B209-73095616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744" y="2855802"/>
            <a:ext cx="2324107" cy="7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&amp;G logo.png">
            <a:extLst>
              <a:ext uri="{FF2B5EF4-FFF2-40B4-BE49-F238E27FC236}">
                <a16:creationId xmlns:a16="http://schemas.microsoft.com/office/drawing/2014/main" id="{2B3949D5-BF05-4B80-9E4B-260D5FE8F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70" y="5178429"/>
            <a:ext cx="1401881" cy="61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stlé.svg">
            <a:extLst>
              <a:ext uri="{FF2B5EF4-FFF2-40B4-BE49-F238E27FC236}">
                <a16:creationId xmlns:a16="http://schemas.microsoft.com/office/drawing/2014/main" id="{36A309BB-E5CD-437F-9ABC-77541474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95" y="3991471"/>
            <a:ext cx="3874924" cy="7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E171D6F-D482-42FD-BC56-C248C5E3E377}"/>
              </a:ext>
            </a:extLst>
          </p:cNvPr>
          <p:cNvSpPr/>
          <p:nvPr/>
        </p:nvSpPr>
        <p:spPr>
          <a:xfrm>
            <a:off x="0" y="3048115"/>
            <a:ext cx="699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✓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6" name="Picture 2" descr="Infographic: The Companies With the Largest Plastic Footprint | Statista">
            <a:extLst>
              <a:ext uri="{FF2B5EF4-FFF2-40B4-BE49-F238E27FC236}">
                <a16:creationId xmlns:a16="http://schemas.microsoft.com/office/drawing/2014/main" id="{432019FC-D7CC-453B-9CDB-E1D757E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80" y="1364408"/>
            <a:ext cx="4887634" cy="48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9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5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AFEAB6CC-204F-487C-A9E6-776A6C8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1" y="2383650"/>
            <a:ext cx="6431902" cy="35999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C9DB26A-FB84-4697-B583-196518F46103}"/>
              </a:ext>
            </a:extLst>
          </p:cNvPr>
          <p:cNvSpPr/>
          <p:nvPr/>
        </p:nvSpPr>
        <p:spPr>
          <a:xfrm>
            <a:off x="5355773" y="6219863"/>
            <a:ext cx="6786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Schmidt, C., Krauth, T., Wagner, S., 2017. Export of Plastic Debris by Rivers into the Sea. Environmental Science &amp; Technology 51, 12246–12253.. doi:10.1021/acs.est.7b02368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7D9854-4292-4372-9FB0-7FA21B44BCCD}"/>
              </a:ext>
            </a:extLst>
          </p:cNvPr>
          <p:cNvSpPr/>
          <p:nvPr/>
        </p:nvSpPr>
        <p:spPr>
          <a:xfrm>
            <a:off x="327786" y="1411437"/>
            <a:ext cx="5901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10 rivers </a:t>
            </a:r>
            <a:r>
              <a:rPr lang="en-US" altLang="zh-CN" dirty="0">
                <a:latin typeface="Comic Sans MS" panose="030F0702030302020204" pitchFamily="66" charset="0"/>
              </a:rPr>
              <a:t>alone carry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more than 90% </a:t>
            </a:r>
            <a:r>
              <a:rPr lang="en-US" altLang="zh-CN" dirty="0">
                <a:latin typeface="Comic Sans MS" panose="030F0702030302020204" pitchFamily="66" charset="0"/>
              </a:rPr>
              <a:t>of the plastic waste that ends up in the oceans.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BD9B40-DC07-4931-B76F-3046177BCB40}"/>
              </a:ext>
            </a:extLst>
          </p:cNvPr>
          <p:cNvSpPr/>
          <p:nvPr/>
        </p:nvSpPr>
        <p:spPr>
          <a:xfrm>
            <a:off x="280019" y="6062326"/>
            <a:ext cx="5901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The Yangtze </a:t>
            </a:r>
            <a:r>
              <a:rPr lang="en-US" altLang="zh-CN" sz="1600" dirty="0"/>
              <a:t>alone dumps up to an estimated 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</a:rPr>
              <a:t>1.5 million metric tons</a:t>
            </a:r>
            <a:r>
              <a:rPr lang="en-US" altLang="zh-CN" sz="1600" dirty="0"/>
              <a:t> of plastic waste into the sea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F402A2-B55A-4B00-849E-316D451B9CBB}"/>
              </a:ext>
            </a:extLst>
          </p:cNvPr>
          <p:cNvSpPr/>
          <p:nvPr/>
        </p:nvSpPr>
        <p:spPr>
          <a:xfrm>
            <a:off x="6678111" y="3374997"/>
            <a:ext cx="5449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Rivers carry trash over long distances and </a:t>
            </a:r>
            <a:r>
              <a:rPr lang="en-US" altLang="zh-CN" b="1" dirty="0">
                <a:solidFill>
                  <a:srgbClr val="C00000"/>
                </a:solidFill>
              </a:rPr>
              <a:t>connect nearly all land surfaces with the oceans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406E1-FEC1-40A6-A68F-4379E967A0C8}"/>
              </a:ext>
            </a:extLst>
          </p:cNvPr>
          <p:cNvSpPr txBox="1"/>
          <p:nvPr/>
        </p:nvSpPr>
        <p:spPr>
          <a:xfrm>
            <a:off x="6650117" y="2972447"/>
            <a:ext cx="189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Connection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051BD2-301A-4454-8664-8D4FDCF83091}"/>
              </a:ext>
            </a:extLst>
          </p:cNvPr>
          <p:cNvSpPr/>
          <p:nvPr/>
        </p:nvSpPr>
        <p:spPr>
          <a:xfrm>
            <a:off x="6678111" y="4753915"/>
            <a:ext cx="5449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They comprise some of the world's longest rivers, and those with </a:t>
            </a:r>
            <a:r>
              <a:rPr lang="en-US" altLang="zh-CN" b="1" dirty="0">
                <a:solidFill>
                  <a:srgbClr val="C00000"/>
                </a:solidFill>
              </a:rPr>
              <a:t>large populations alongside them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D22B56-D553-43BC-94B2-C1CC792BDAA0}"/>
              </a:ext>
            </a:extLst>
          </p:cNvPr>
          <p:cNvSpPr txBox="1"/>
          <p:nvPr/>
        </p:nvSpPr>
        <p:spPr>
          <a:xfrm>
            <a:off x="6698536" y="4321637"/>
            <a:ext cx="189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Population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264605-1285-4601-83B4-6F03E33B7667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  <a:cs typeface="+mn-ea"/>
                <a:sym typeface="+mn-lt"/>
              </a:rPr>
              <a:t>Q3</a:t>
            </a:r>
            <a:endParaRPr lang="zh-CN" altLang="en-US" sz="4000" u="sng" dirty="0">
              <a:solidFill>
                <a:srgbClr val="1A9895"/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A53C78-6208-4572-AABA-BE610FA6B9F9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Which river transfers most plastic waste to the ocean?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3B2FA6-686F-46EF-88F9-C6690823FAF0}"/>
              </a:ext>
            </a:extLst>
          </p:cNvPr>
          <p:cNvSpPr/>
          <p:nvPr/>
        </p:nvSpPr>
        <p:spPr>
          <a:xfrm>
            <a:off x="6849270" y="1367592"/>
            <a:ext cx="2553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A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Yangtze River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C416A7A-438E-4395-BC66-6D42F14E6ABD}"/>
              </a:ext>
            </a:extLst>
          </p:cNvPr>
          <p:cNvSpPr/>
          <p:nvPr/>
        </p:nvSpPr>
        <p:spPr>
          <a:xfrm>
            <a:off x="6849270" y="1829665"/>
            <a:ext cx="4086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B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Mekong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BBC8D3A-9737-43FD-B16A-3EB75984EE56}"/>
              </a:ext>
            </a:extLst>
          </p:cNvPr>
          <p:cNvSpPr/>
          <p:nvPr/>
        </p:nvSpPr>
        <p:spPr>
          <a:xfrm>
            <a:off x="6849270" y="2320314"/>
            <a:ext cx="28201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C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Nile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5E815CE-B58E-4EE3-BCB1-AD4AA19402CA}"/>
              </a:ext>
            </a:extLst>
          </p:cNvPr>
          <p:cNvSpPr/>
          <p:nvPr/>
        </p:nvSpPr>
        <p:spPr>
          <a:xfrm>
            <a:off x="6835985" y="1264006"/>
            <a:ext cx="699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✓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127" y="2557690"/>
            <a:ext cx="7456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Part Three</a:t>
            </a:r>
          </a:p>
          <a:p>
            <a:pPr lvl="0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Distribution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810" y="2713512"/>
            <a:ext cx="0" cy="149442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DBA03A9-C924-4E3A-AAAA-E8B98DD00E73}"/>
              </a:ext>
            </a:extLst>
          </p:cNvPr>
          <p:cNvSpPr/>
          <p:nvPr/>
        </p:nvSpPr>
        <p:spPr>
          <a:xfrm>
            <a:off x="5999280" y="171453"/>
            <a:ext cx="601232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Current can transport plastic far away from its source.</a:t>
            </a:r>
          </a:p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da-DK" altLang="zh-CN" dirty="0">
                <a:solidFill>
                  <a:schemeClr val="bg1">
                    <a:lumMod val="95000"/>
                  </a:schemeClr>
                </a:solidFill>
              </a:rPr>
              <a:t>GRID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CBF980-9D82-48FB-82BC-960E22AB6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"/>
          <a:stretch/>
        </p:blipFill>
        <p:spPr>
          <a:xfrm>
            <a:off x="33072" y="2308285"/>
            <a:ext cx="5671853" cy="3714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59EB0D-5CD4-4D55-942A-4B378A603E62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  <a:cs typeface="+mn-ea"/>
                <a:sym typeface="+mn-lt"/>
              </a:rPr>
              <a:t>Q4</a:t>
            </a:r>
            <a:endParaRPr lang="zh-CN" altLang="en-US" sz="4000" u="sng" dirty="0">
              <a:solidFill>
                <a:srgbClr val="1A9895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8F62BA-8F96-4C08-9332-D6D580F63094}"/>
              </a:ext>
            </a:extLst>
          </p:cNvPr>
          <p:cNvSpPr txBox="1"/>
          <p:nvPr/>
        </p:nvSpPr>
        <p:spPr>
          <a:xfrm>
            <a:off x="1711705" y="550318"/>
            <a:ext cx="90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  <a:cs typeface="+mn-ea"/>
                <a:sym typeface="+mn-lt"/>
              </a:rPr>
              <a:t>Which ocean gyre stores most plastic waste?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1B90A0-97F1-472F-9117-DF8282605C4B}"/>
              </a:ext>
            </a:extLst>
          </p:cNvPr>
          <p:cNvSpPr/>
          <p:nvPr/>
        </p:nvSpPr>
        <p:spPr>
          <a:xfrm>
            <a:off x="499190" y="6123016"/>
            <a:ext cx="4630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World map of the five major ocean gyres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6CF3EA-C36D-49AD-8B17-758FD188DB50}"/>
              </a:ext>
            </a:extLst>
          </p:cNvPr>
          <p:cNvSpPr/>
          <p:nvPr/>
        </p:nvSpPr>
        <p:spPr>
          <a:xfrm>
            <a:off x="164840" y="1306191"/>
            <a:ext cx="4794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Gyres</a:t>
            </a:r>
            <a:r>
              <a:rPr lang="en-US" altLang="zh-CN" sz="2000" dirty="0">
                <a:latin typeface="Comic Sans MS" panose="030F0702030302020204" pitchFamily="66" charset="0"/>
              </a:rPr>
              <a:t> are large systems of circulating ocean currents.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B5CE85-E9B8-4740-BBB2-FDD0611A92DD}"/>
              </a:ext>
            </a:extLst>
          </p:cNvPr>
          <p:cNvSpPr/>
          <p:nvPr/>
        </p:nvSpPr>
        <p:spPr>
          <a:xfrm>
            <a:off x="9484207" y="6427113"/>
            <a:ext cx="27077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hlinkClick r:id="rId3"/>
              </a:rPr>
              <a:t>https://en.wikipedia.org/wiki/Ocean_gyre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A040CB-540E-4F70-9C1B-80C473D52826}"/>
              </a:ext>
            </a:extLst>
          </p:cNvPr>
          <p:cNvSpPr/>
          <p:nvPr/>
        </p:nvSpPr>
        <p:spPr>
          <a:xfrm>
            <a:off x="6096000" y="1623535"/>
            <a:ext cx="478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 majority plastic will </a:t>
            </a:r>
            <a:r>
              <a:rPr lang="en-US" altLang="zh-CN" b="1" dirty="0">
                <a:solidFill>
                  <a:srgbClr val="C00000"/>
                </a:solidFill>
              </a:rPr>
              <a:t>sink</a:t>
            </a:r>
            <a:r>
              <a:rPr lang="en-US" altLang="zh-CN" dirty="0"/>
              <a:t> to the seafloor.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B429D1-53CC-4DAE-AF4A-5E4F5346744D}"/>
              </a:ext>
            </a:extLst>
          </p:cNvPr>
          <p:cNvSpPr/>
          <p:nvPr/>
        </p:nvSpPr>
        <p:spPr>
          <a:xfrm>
            <a:off x="6123323" y="2220132"/>
            <a:ext cx="5764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 small fraction arrives to one of the </a:t>
            </a:r>
            <a:r>
              <a:rPr lang="en-US" altLang="zh-CN" b="1" dirty="0">
                <a:solidFill>
                  <a:srgbClr val="C00000"/>
                </a:solidFill>
              </a:rPr>
              <a:t>five great ocean gyres</a:t>
            </a:r>
            <a:r>
              <a:rPr lang="en-US" altLang="zh-CN" dirty="0"/>
              <a:t>, where it might persist for decades.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4F4AA5-F040-46E3-9216-BA65897A4038}"/>
              </a:ext>
            </a:extLst>
          </p:cNvPr>
          <p:cNvSpPr/>
          <p:nvPr/>
        </p:nvSpPr>
        <p:spPr>
          <a:xfrm>
            <a:off x="7442420" y="3152573"/>
            <a:ext cx="361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A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North Atlantic Gyre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1457CD-E3DC-416D-B285-B90EC3E95E35}"/>
              </a:ext>
            </a:extLst>
          </p:cNvPr>
          <p:cNvSpPr/>
          <p:nvPr/>
        </p:nvSpPr>
        <p:spPr>
          <a:xfrm>
            <a:off x="7442420" y="3668560"/>
            <a:ext cx="31264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B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North Pacific Gyre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23E224-400F-41C9-B72B-44BE8C832E86}"/>
              </a:ext>
            </a:extLst>
          </p:cNvPr>
          <p:cNvSpPr/>
          <p:nvPr/>
        </p:nvSpPr>
        <p:spPr>
          <a:xfrm>
            <a:off x="7442420" y="4126195"/>
            <a:ext cx="361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C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South Pacific Gyre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815970C-3274-4B66-9218-089EDCE6FAA5}"/>
              </a:ext>
            </a:extLst>
          </p:cNvPr>
          <p:cNvSpPr/>
          <p:nvPr/>
        </p:nvSpPr>
        <p:spPr>
          <a:xfrm>
            <a:off x="7442420" y="4583830"/>
            <a:ext cx="361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D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South Atlantic Gyre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D0EF28-52EA-4B12-A6F7-38FA5E50D462}"/>
              </a:ext>
            </a:extLst>
          </p:cNvPr>
          <p:cNvSpPr/>
          <p:nvPr/>
        </p:nvSpPr>
        <p:spPr>
          <a:xfrm>
            <a:off x="7442420" y="5069139"/>
            <a:ext cx="361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E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cs typeface="+mn-ea"/>
                <a:sym typeface="+mn-lt"/>
              </a:rPr>
              <a:t>Indian Ocean Gyre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BBCF2CC-6CAA-485C-B952-3479A09236B4}"/>
              </a:ext>
            </a:extLst>
          </p:cNvPr>
          <p:cNvSpPr/>
          <p:nvPr/>
        </p:nvSpPr>
        <p:spPr>
          <a:xfrm>
            <a:off x="7390113" y="3618364"/>
            <a:ext cx="699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✓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18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0" grpId="0"/>
      <p:bldP spid="11" grpId="0"/>
      <p:bldP spid="14" grpId="0"/>
      <p:bldP spid="15" grpId="0"/>
      <p:bldP spid="16" grpId="0"/>
      <p:bldP spid="17" grpId="0"/>
      <p:bldP spid="19" grpId="0"/>
      <p:bldP spid="1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4t02jpw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4t02jpw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7">
      <a:majorFont>
        <a:latin typeface="Calibri Light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1563</Words>
  <Application>Microsoft Office PowerPoint</Application>
  <PresentationFormat>宽屏</PresentationFormat>
  <Paragraphs>210</Paragraphs>
  <Slides>20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微软雅黑</vt:lpstr>
      <vt:lpstr>Arial</vt:lpstr>
      <vt:lpstr>Century Gothic</vt:lpstr>
      <vt:lpstr>Comic Sans MS</vt:lpstr>
      <vt:lpstr>Segoe UI Light</vt:lpstr>
      <vt:lpstr>Office 主题​​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房晨</dc:creator>
  <cp:lastModifiedBy>房晨</cp:lastModifiedBy>
  <cp:revision>104</cp:revision>
  <dcterms:created xsi:type="dcterms:W3CDTF">2021-04-05T13:17:10Z</dcterms:created>
  <dcterms:modified xsi:type="dcterms:W3CDTF">2021-07-15T12:10:09Z</dcterms:modified>
</cp:coreProperties>
</file>